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81" r:id="rId2"/>
    <p:sldId id="440" r:id="rId3"/>
    <p:sldId id="478" r:id="rId4"/>
    <p:sldId id="476" r:id="rId5"/>
    <p:sldId id="479" r:id="rId6"/>
    <p:sldId id="475" r:id="rId7"/>
    <p:sldId id="447" r:id="rId8"/>
    <p:sldId id="463" r:id="rId9"/>
    <p:sldId id="462" r:id="rId10"/>
    <p:sldId id="472" r:id="rId11"/>
    <p:sldId id="473" r:id="rId12"/>
    <p:sldId id="452" r:id="rId13"/>
    <p:sldId id="464" r:id="rId14"/>
    <p:sldId id="453" r:id="rId15"/>
    <p:sldId id="467" r:id="rId16"/>
    <p:sldId id="465" r:id="rId17"/>
    <p:sldId id="468" r:id="rId18"/>
    <p:sldId id="466" r:id="rId19"/>
    <p:sldId id="469" r:id="rId20"/>
    <p:sldId id="470" r:id="rId21"/>
    <p:sldId id="454" r:id="rId22"/>
    <p:sldId id="471" r:id="rId23"/>
    <p:sldId id="459" r:id="rId24"/>
    <p:sldId id="460" r:id="rId25"/>
    <p:sldId id="457" r:id="rId26"/>
    <p:sldId id="451" r:id="rId27"/>
    <p:sldId id="437" r:id="rId28"/>
    <p:sldId id="433" r:id="rId29"/>
    <p:sldId id="282" r:id="rId30"/>
    <p:sldId id="290" r:id="rId31"/>
    <p:sldId id="435" r:id="rId32"/>
    <p:sldId id="436" r:id="rId33"/>
    <p:sldId id="296" r:id="rId34"/>
    <p:sldId id="297" r:id="rId35"/>
    <p:sldId id="298" r:id="rId36"/>
    <p:sldId id="286" r:id="rId37"/>
    <p:sldId id="287" r:id="rId38"/>
    <p:sldId id="288" r:id="rId39"/>
    <p:sldId id="289" r:id="rId40"/>
    <p:sldId id="434" r:id="rId41"/>
    <p:sldId id="292" r:id="rId42"/>
    <p:sldId id="293" r:id="rId43"/>
    <p:sldId id="294" r:id="rId44"/>
    <p:sldId id="295" r:id="rId45"/>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85736" autoAdjust="0"/>
  </p:normalViewPr>
  <p:slideViewPr>
    <p:cSldViewPr snapToGrid="0">
      <p:cViewPr varScale="1">
        <p:scale>
          <a:sx n="83" d="100"/>
          <a:sy n="83" d="100"/>
        </p:scale>
        <p:origin x="261"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4/12/2024</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12-4-2024</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7</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35</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40</a:t>
            </a:fld>
            <a:endParaRPr lang="nl-NL"/>
          </a:p>
        </p:txBody>
      </p:sp>
    </p:spTree>
    <p:extLst>
      <p:ext uri="{BB962C8B-B14F-4D97-AF65-F5344CB8AC3E}">
        <p14:creationId xmlns:p14="http://schemas.microsoft.com/office/powerpoint/2010/main" val="350984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latin typeface="Söhne"/>
              </a:rPr>
              <a:t>Cancer Treatment Personalization</a:t>
            </a:r>
            <a:r>
              <a:rPr lang="en-GB" b="0" i="0" dirty="0">
                <a:solidFill>
                  <a:srgbClr val="0D0D0D"/>
                </a:solidFill>
                <a:effectLst/>
                <a:latin typeface="Söhne"/>
              </a:rPr>
              <a:t>: Deep learning algorithms </a:t>
            </a:r>
            <a:r>
              <a:rPr lang="en-GB" b="0" i="0" dirty="0" err="1">
                <a:solidFill>
                  <a:srgbClr val="0D0D0D"/>
                </a:solidFill>
                <a:effectLst/>
                <a:latin typeface="Söhne"/>
              </a:rPr>
              <a:t>analyze</a:t>
            </a:r>
            <a:r>
              <a:rPr lang="en-GB" b="0" i="0" dirty="0">
                <a:solidFill>
                  <a:srgbClr val="0D0D0D"/>
                </a:solidFill>
                <a:effectLst/>
                <a:latin typeface="Söhne"/>
              </a:rPr>
              <a:t> genomic data, medical images, and clinical information to identify specific mutations and patterns in cancer cells. This can help in selecting the most effective treatments for individual patients, such as targeted therapy or immunotherapy, based on the genetic makeup of their </a:t>
            </a:r>
            <a:r>
              <a:rPr lang="en-GB" b="0" i="0" dirty="0" err="1">
                <a:solidFill>
                  <a:srgbClr val="0D0D0D"/>
                </a:solidFill>
                <a:effectLst/>
                <a:latin typeface="Söhne"/>
              </a:rPr>
              <a:t>tumors</a:t>
            </a:r>
            <a:r>
              <a:rPr lang="en-GB" b="0" i="0" dirty="0">
                <a:solidFill>
                  <a:srgbClr val="0D0D0D"/>
                </a:solidFill>
                <a:effectLst/>
                <a:latin typeface="Söhne"/>
              </a:rPr>
              <a:t>.</a:t>
            </a:r>
          </a:p>
          <a:p>
            <a:pPr algn="l">
              <a:buFont typeface="+mj-lt"/>
              <a:buAutoNum type="arabicPeriod"/>
            </a:pPr>
            <a:r>
              <a:rPr lang="en-GB" b="1" i="0" dirty="0">
                <a:solidFill>
                  <a:srgbClr val="0D0D0D"/>
                </a:solidFill>
                <a:effectLst/>
                <a:latin typeface="Söhne"/>
              </a:rPr>
              <a:t>Predicting Drug Responses</a:t>
            </a:r>
            <a:r>
              <a:rPr lang="en-GB" b="0" i="0" dirty="0">
                <a:solidFill>
                  <a:srgbClr val="0D0D0D"/>
                </a:solidFill>
                <a:effectLst/>
                <a:latin typeface="Söhne"/>
              </a:rPr>
              <a:t>: By integrating deep learning with pharmacogenomics (the study of how genes affect a person's response to drugs), models can predict how individual patients are likely to respond to various medications. This approach helps in optimizing drug dosages and reducing the risk of adverse drug reactions.</a:t>
            </a:r>
          </a:p>
          <a:p>
            <a:pPr algn="l">
              <a:buFont typeface="+mj-lt"/>
              <a:buAutoNum type="arabicPeriod"/>
            </a:pPr>
            <a:r>
              <a:rPr lang="en-GB" b="1" i="0" dirty="0">
                <a:solidFill>
                  <a:srgbClr val="0D0D0D"/>
                </a:solidFill>
                <a:effectLst/>
                <a:latin typeface="Söhne"/>
              </a:rPr>
              <a:t>Personalized Treatment Plans for Chronic Diseases</a:t>
            </a:r>
            <a:r>
              <a:rPr lang="en-GB" b="0" i="0" dirty="0">
                <a:solidFill>
                  <a:srgbClr val="0D0D0D"/>
                </a:solidFill>
                <a:effectLst/>
                <a:latin typeface="Söhne"/>
              </a:rPr>
              <a:t>: In conditions like diabetes and cardiovascular diseases, deep learning models </a:t>
            </a:r>
            <a:r>
              <a:rPr lang="en-GB" b="0" i="0" dirty="0" err="1">
                <a:solidFill>
                  <a:srgbClr val="0D0D0D"/>
                </a:solidFill>
                <a:effectLst/>
                <a:latin typeface="Söhne"/>
              </a:rPr>
              <a:t>analyze</a:t>
            </a:r>
            <a:r>
              <a:rPr lang="en-GB" b="0" i="0" dirty="0">
                <a:solidFill>
                  <a:srgbClr val="0D0D0D"/>
                </a:solidFill>
                <a:effectLst/>
                <a:latin typeface="Söhne"/>
              </a:rPr>
              <a:t> patients' health records, lifestyle data, and continuous monitoring data to tailor treatment plans that adjust to changing health statuses and individual responses to treatment.</a:t>
            </a:r>
          </a:p>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12</a:t>
            </a:fld>
            <a:endParaRPr lang="nl-NL"/>
          </a:p>
        </p:txBody>
      </p:sp>
    </p:spTree>
    <p:extLst>
      <p:ext uri="{BB962C8B-B14F-4D97-AF65-F5344CB8AC3E}">
        <p14:creationId xmlns:p14="http://schemas.microsoft.com/office/powerpoint/2010/main" val="98776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22222"/>
                </a:solidFill>
                <a:effectLst/>
                <a:latin typeface="Harding"/>
              </a:rPr>
              <a:t>ScRNA</a:t>
            </a:r>
            <a:r>
              <a:rPr lang="en-GB" b="0" i="0" dirty="0">
                <a:solidFill>
                  <a:srgbClr val="222222"/>
                </a:solidFill>
                <a:effectLst/>
                <a:latin typeface="Harding"/>
              </a:rPr>
              <a:t> data from healthy donors, as well as </a:t>
            </a:r>
            <a:r>
              <a:rPr lang="en-GB" b="0" i="0" dirty="0" err="1">
                <a:solidFill>
                  <a:srgbClr val="222222"/>
                </a:solidFill>
                <a:effectLst/>
                <a:latin typeface="Harding"/>
              </a:rPr>
              <a:t>scRNA</a:t>
            </a:r>
            <a:r>
              <a:rPr lang="en-GB" b="0" i="0" dirty="0">
                <a:solidFill>
                  <a:srgbClr val="222222"/>
                </a:solidFill>
                <a:effectLst/>
                <a:latin typeface="Harding"/>
              </a:rPr>
              <a:t> + VDJ and experimentally derived </a:t>
            </a:r>
            <a:r>
              <a:rPr lang="en-GB" b="0" i="0" dirty="0" err="1">
                <a:solidFill>
                  <a:srgbClr val="222222"/>
                </a:solidFill>
                <a:effectLst/>
                <a:latin typeface="Harding"/>
              </a:rPr>
              <a:t>tumor</a:t>
            </a:r>
            <a:r>
              <a:rPr lang="en-GB" b="0" i="0" dirty="0">
                <a:solidFill>
                  <a:srgbClr val="222222"/>
                </a:solidFill>
                <a:effectLst/>
                <a:latin typeface="Harding"/>
              </a:rPr>
              <a:t>-reactivity data for the 50 most frequent TCR TIL clonotypes from sample BT21, were used to train an intermediate model using </a:t>
            </a:r>
            <a:r>
              <a:rPr lang="en-GB" b="0" i="0" dirty="0" err="1">
                <a:solidFill>
                  <a:srgbClr val="222222"/>
                </a:solidFill>
                <a:effectLst/>
                <a:latin typeface="Harding"/>
              </a:rPr>
              <a:t>XGBoost</a:t>
            </a:r>
            <a:r>
              <a:rPr lang="en-GB" b="0" i="0" dirty="0">
                <a:solidFill>
                  <a:srgbClr val="222222"/>
                </a:solidFill>
                <a:effectLst/>
                <a:latin typeface="Harding"/>
              </a:rPr>
              <a:t>. Due to the sparse nature of </a:t>
            </a:r>
            <a:r>
              <a:rPr lang="en-GB" b="0" i="0" dirty="0" err="1">
                <a:solidFill>
                  <a:srgbClr val="222222"/>
                </a:solidFill>
                <a:effectLst/>
                <a:latin typeface="Harding"/>
              </a:rPr>
              <a:t>scRNA</a:t>
            </a:r>
            <a:r>
              <a:rPr lang="en-GB" b="0" i="0" dirty="0">
                <a:solidFill>
                  <a:srgbClr val="222222"/>
                </a:solidFill>
                <a:effectLst/>
                <a:latin typeface="Harding"/>
              </a:rPr>
              <a:t> data, we optimized this intermediate model by first performing Bayesian optimization to tune hyperparameters with stratified </a:t>
            </a:r>
            <a:r>
              <a:rPr lang="en-GB" b="0" i="1" dirty="0">
                <a:solidFill>
                  <a:srgbClr val="222222"/>
                </a:solidFill>
                <a:effectLst/>
                <a:latin typeface="Harding"/>
              </a:rPr>
              <a:t>k</a:t>
            </a:r>
            <a:r>
              <a:rPr lang="en-GB" b="0" i="0" dirty="0">
                <a:solidFill>
                  <a:srgbClr val="222222"/>
                </a:solidFill>
                <a:effectLst/>
                <a:latin typeface="Harding"/>
              </a:rPr>
              <a:t>-fold cross-validation. Subsequently we identified the top features (that is, genes) in this intermediate model using explainable AI SHAP, and then trained a simpler model using only these features to prevent overfitting to the training data. This simpler model was retuned as before and then applied to the remaining BT21 TIL data. Per-cell reactivity probabilities calculated by the classifier were averaged for each TCR clonotype, and the Fisher–</a:t>
            </a:r>
            <a:r>
              <a:rPr lang="en-GB" b="0" i="0" dirty="0" err="1">
                <a:solidFill>
                  <a:srgbClr val="222222"/>
                </a:solidFill>
                <a:effectLst/>
                <a:latin typeface="Harding"/>
              </a:rPr>
              <a:t>Jenk</a:t>
            </a:r>
            <a:r>
              <a:rPr lang="en-GB" b="0" i="0" dirty="0">
                <a:solidFill>
                  <a:srgbClr val="222222"/>
                </a:solidFill>
                <a:effectLst/>
                <a:latin typeface="Harding"/>
              </a:rPr>
              <a:t> natural break was used to determine the appropriate minimum threshold for calling TCRs as </a:t>
            </a:r>
            <a:r>
              <a:rPr lang="en-GB" b="0" i="0" dirty="0" err="1">
                <a:solidFill>
                  <a:srgbClr val="222222"/>
                </a:solidFill>
                <a:effectLst/>
                <a:latin typeface="Harding"/>
              </a:rPr>
              <a:t>tumor</a:t>
            </a:r>
            <a:r>
              <a:rPr lang="en-GB" b="0" i="0" dirty="0">
                <a:solidFill>
                  <a:srgbClr val="222222"/>
                </a:solidFill>
                <a:effectLst/>
                <a:latin typeface="Harding"/>
              </a:rPr>
              <a:t> reactive.</a:t>
            </a:r>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13</a:t>
            </a:fld>
            <a:endParaRPr lang="nl-NL"/>
          </a:p>
        </p:txBody>
      </p:sp>
    </p:spTree>
    <p:extLst>
      <p:ext uri="{BB962C8B-B14F-4D97-AF65-F5344CB8AC3E}">
        <p14:creationId xmlns:p14="http://schemas.microsoft.com/office/powerpoint/2010/main" val="288489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latin typeface="Söhne"/>
              </a:rPr>
              <a:t>Genomics</a:t>
            </a:r>
            <a:r>
              <a:rPr lang="en-GB" b="0" i="0" dirty="0">
                <a:solidFill>
                  <a:srgbClr val="0D0D0D"/>
                </a:solidFill>
                <a:effectLst/>
                <a:latin typeface="Söhne"/>
              </a:rPr>
              <a:t>: Machine learning models </a:t>
            </a:r>
            <a:r>
              <a:rPr lang="en-GB" b="0" i="0" dirty="0" err="1">
                <a:solidFill>
                  <a:srgbClr val="0D0D0D"/>
                </a:solidFill>
                <a:effectLst/>
                <a:latin typeface="Söhne"/>
              </a:rPr>
              <a:t>analyze</a:t>
            </a:r>
            <a:r>
              <a:rPr lang="en-GB" b="0" i="0" dirty="0">
                <a:solidFill>
                  <a:srgbClr val="0D0D0D"/>
                </a:solidFill>
                <a:effectLst/>
                <a:latin typeface="Söhne"/>
              </a:rPr>
              <a:t> whole-genome sequencing data to find genetic variants associated with diseases like cancer, heart disease, or rare genetic disorders. They can predict the effect of these variants on disease risk and help in identifying potential targets for therapy.</a:t>
            </a:r>
          </a:p>
          <a:p>
            <a:pPr algn="l">
              <a:buFont typeface="+mj-lt"/>
              <a:buAutoNum type="arabicPeriod"/>
            </a:pPr>
            <a:r>
              <a:rPr lang="en-GB" b="1" i="0" dirty="0">
                <a:solidFill>
                  <a:srgbClr val="0D0D0D"/>
                </a:solidFill>
                <a:effectLst/>
                <a:latin typeface="Söhne"/>
              </a:rPr>
              <a:t>Proteomics</a:t>
            </a:r>
            <a:r>
              <a:rPr lang="en-GB" b="0" i="0" dirty="0">
                <a:solidFill>
                  <a:srgbClr val="0D0D0D"/>
                </a:solidFill>
                <a:effectLst/>
                <a:latin typeface="Söhne"/>
              </a:rPr>
              <a:t>: In proteomics, machine learning is used to </a:t>
            </a:r>
            <a:r>
              <a:rPr lang="en-GB" b="0" i="0" dirty="0" err="1">
                <a:solidFill>
                  <a:srgbClr val="0D0D0D"/>
                </a:solidFill>
                <a:effectLst/>
                <a:latin typeface="Söhne"/>
              </a:rPr>
              <a:t>analyze</a:t>
            </a:r>
            <a:r>
              <a:rPr lang="en-GB" b="0" i="0" dirty="0">
                <a:solidFill>
                  <a:srgbClr val="0D0D0D"/>
                </a:solidFill>
                <a:effectLst/>
                <a:latin typeface="Söhne"/>
              </a:rPr>
              <a:t> complex protein expression patterns and modifications. It can help in discovering biomarkers for diseases, understanding the progression of conditions such as Alzheimer's disease, or finding proteins that may be targeted by new drugs.</a:t>
            </a:r>
          </a:p>
          <a:p>
            <a:pPr algn="l">
              <a:buFont typeface="+mj-lt"/>
              <a:buAutoNum type="arabicPeriod"/>
            </a:pPr>
            <a:r>
              <a:rPr lang="en-GB" b="1" i="0" dirty="0">
                <a:solidFill>
                  <a:srgbClr val="0D0D0D"/>
                </a:solidFill>
                <a:effectLst/>
                <a:latin typeface="Söhne"/>
              </a:rPr>
              <a:t>Transcriptomics</a:t>
            </a:r>
            <a:r>
              <a:rPr lang="en-GB" b="0" i="0" dirty="0">
                <a:solidFill>
                  <a:srgbClr val="0D0D0D"/>
                </a:solidFill>
                <a:effectLst/>
                <a:latin typeface="Söhne"/>
              </a:rPr>
              <a:t>: Machine learning models </a:t>
            </a:r>
            <a:r>
              <a:rPr lang="en-GB" b="0" i="0" dirty="0" err="1">
                <a:solidFill>
                  <a:srgbClr val="0D0D0D"/>
                </a:solidFill>
                <a:effectLst/>
                <a:latin typeface="Söhne"/>
              </a:rPr>
              <a:t>analyze</a:t>
            </a:r>
            <a:r>
              <a:rPr lang="en-GB" b="0" i="0" dirty="0">
                <a:solidFill>
                  <a:srgbClr val="0D0D0D"/>
                </a:solidFill>
                <a:effectLst/>
                <a:latin typeface="Söhne"/>
              </a:rPr>
              <a:t> RNA sequence data to understand gene expression patterns and their changes in different diseases. For example, they can identify which genes are turned on or off in </a:t>
            </a:r>
            <a:r>
              <a:rPr lang="en-GB" b="0" i="0" dirty="0" err="1">
                <a:solidFill>
                  <a:srgbClr val="0D0D0D"/>
                </a:solidFill>
                <a:effectLst/>
                <a:latin typeface="Söhne"/>
              </a:rPr>
              <a:t>tumor</a:t>
            </a:r>
            <a:r>
              <a:rPr lang="en-GB" b="0" i="0" dirty="0">
                <a:solidFill>
                  <a:srgbClr val="0D0D0D"/>
                </a:solidFill>
                <a:effectLst/>
                <a:latin typeface="Söhne"/>
              </a:rPr>
              <a:t> cells versus normal cells, aiding in cancer diagnosis and treatment selection.</a:t>
            </a:r>
          </a:p>
          <a:p>
            <a:pPr algn="l">
              <a:buFont typeface="+mj-lt"/>
              <a:buAutoNum type="arabicPeriod"/>
            </a:pPr>
            <a:r>
              <a:rPr lang="en-GB" b="1" i="0" dirty="0">
                <a:solidFill>
                  <a:srgbClr val="0D0D0D"/>
                </a:solidFill>
                <a:effectLst/>
                <a:latin typeface="Söhne"/>
              </a:rPr>
              <a:t>Metabolomics</a:t>
            </a:r>
            <a:r>
              <a:rPr lang="en-GB" b="0" i="0" dirty="0">
                <a:solidFill>
                  <a:srgbClr val="0D0D0D"/>
                </a:solidFill>
                <a:effectLst/>
                <a:latin typeface="Söhne"/>
              </a:rPr>
              <a:t>: Machine learning helps in </a:t>
            </a:r>
            <a:r>
              <a:rPr lang="en-GB" b="0" i="0" dirty="0" err="1">
                <a:solidFill>
                  <a:srgbClr val="0D0D0D"/>
                </a:solidFill>
                <a:effectLst/>
                <a:latin typeface="Söhne"/>
              </a:rPr>
              <a:t>analyzing</a:t>
            </a:r>
            <a:r>
              <a:rPr lang="en-GB" b="0" i="0" dirty="0">
                <a:solidFill>
                  <a:srgbClr val="0D0D0D"/>
                </a:solidFill>
                <a:effectLst/>
                <a:latin typeface="Söhne"/>
              </a:rPr>
              <a:t> the complete set of metabolites within a biological sample. It can identify metabolic signatures associated with diseases such as diabetes or metabolic syndrome, and contribute to understanding disease mechanisms and responses to treatment.</a:t>
            </a:r>
          </a:p>
          <a:p>
            <a:pPr algn="l">
              <a:buFont typeface="+mj-lt"/>
              <a:buAutoNum type="arabicPeriod"/>
            </a:pPr>
            <a:r>
              <a:rPr lang="en-GB" b="1" i="0" dirty="0">
                <a:solidFill>
                  <a:srgbClr val="0D0D0D"/>
                </a:solidFill>
                <a:effectLst/>
                <a:latin typeface="Söhne"/>
              </a:rPr>
              <a:t>Epigenomics</a:t>
            </a:r>
            <a:r>
              <a:rPr lang="en-GB" b="0" i="0" dirty="0">
                <a:solidFill>
                  <a:srgbClr val="0D0D0D"/>
                </a:solidFill>
                <a:effectLst/>
                <a:latin typeface="Söhne"/>
              </a:rPr>
              <a:t>: Machine learning models study epigenetic changes, like DNA methylation patterns, that affect gene expression without altering the DNA sequence. They can identify epigenetic markers linked to diseases like schizophrenia or autoimmune diseases, offering insights into potential interventions.</a:t>
            </a:r>
          </a:p>
          <a:p>
            <a:pPr algn="l">
              <a:buFont typeface="+mj-lt"/>
              <a:buAutoNum type="arabicPeriod"/>
            </a:pPr>
            <a:r>
              <a:rPr lang="en-GB" b="1" i="0" dirty="0">
                <a:solidFill>
                  <a:srgbClr val="0D0D0D"/>
                </a:solidFill>
                <a:effectLst/>
                <a:latin typeface="Söhne"/>
              </a:rPr>
              <a:t>Pharmacogenomics</a:t>
            </a:r>
            <a:r>
              <a:rPr lang="en-GB" b="0" i="0" dirty="0">
                <a:solidFill>
                  <a:srgbClr val="0D0D0D"/>
                </a:solidFill>
                <a:effectLst/>
                <a:latin typeface="Söhne"/>
              </a:rPr>
              <a:t>: In pharmacogenomics, machine learning predicts how individuals will respond to medications based on their genetic makeup. This aids in personalizing drug prescriptions to maximize efficacy and minimize adverse effects.</a:t>
            </a:r>
          </a:p>
          <a:p>
            <a:pPr algn="l">
              <a:buFont typeface="+mj-lt"/>
              <a:buAutoNum type="arabicPeriod"/>
            </a:pPr>
            <a:r>
              <a:rPr lang="en-GB" b="1" i="0" dirty="0">
                <a:solidFill>
                  <a:srgbClr val="0D0D0D"/>
                </a:solidFill>
                <a:effectLst/>
                <a:latin typeface="Söhne"/>
              </a:rPr>
              <a:t>Microbiomics</a:t>
            </a:r>
            <a:r>
              <a:rPr lang="en-GB" b="0" i="0" dirty="0">
                <a:solidFill>
                  <a:srgbClr val="0D0D0D"/>
                </a:solidFill>
                <a:effectLst/>
                <a:latin typeface="Söhne"/>
              </a:rPr>
              <a:t>: Machine learning models are used to </a:t>
            </a:r>
            <a:r>
              <a:rPr lang="en-GB" b="0" i="0" dirty="0" err="1">
                <a:solidFill>
                  <a:srgbClr val="0D0D0D"/>
                </a:solidFill>
                <a:effectLst/>
                <a:latin typeface="Söhne"/>
              </a:rPr>
              <a:t>analyze</a:t>
            </a:r>
            <a:r>
              <a:rPr lang="en-GB" b="0" i="0" dirty="0">
                <a:solidFill>
                  <a:srgbClr val="0D0D0D"/>
                </a:solidFill>
                <a:effectLst/>
                <a:latin typeface="Söhne"/>
              </a:rPr>
              <a:t> the complex communities of microbes in the human body. They can find correlations between microbial populations and diseases such as inflammatory bowel disease, obesity, or even mental health conditions.</a:t>
            </a:r>
          </a:p>
          <a:p>
            <a:pPr algn="l">
              <a:buFont typeface="+mj-lt"/>
              <a:buAutoNum type="arabicPeriod"/>
            </a:pPr>
            <a:r>
              <a:rPr lang="en-GB" b="1" i="0" dirty="0" err="1">
                <a:solidFill>
                  <a:srgbClr val="0D0D0D"/>
                </a:solidFill>
                <a:effectLst/>
                <a:latin typeface="Söhne"/>
              </a:rPr>
              <a:t>Lipidomics</a:t>
            </a:r>
            <a:r>
              <a:rPr lang="en-GB" b="0" i="0" dirty="0">
                <a:solidFill>
                  <a:srgbClr val="0D0D0D"/>
                </a:solidFill>
                <a:effectLst/>
                <a:latin typeface="Söhne"/>
              </a:rPr>
              <a:t>: Machine learning assists in studying the roles of lipids in cells and tissues and their variations in different diseases. It can be used to identify lipid biomarkers for conditions like atherosclerosis or fatty liver disease.</a:t>
            </a:r>
          </a:p>
          <a:p>
            <a:pPr algn="l">
              <a:buFont typeface="+mj-lt"/>
              <a:buAutoNum type="arabicPeriod"/>
            </a:pPr>
            <a:r>
              <a:rPr lang="en-GB" b="1" i="0" dirty="0" err="1">
                <a:solidFill>
                  <a:srgbClr val="0D0D0D"/>
                </a:solidFill>
                <a:effectLst/>
                <a:latin typeface="Söhne"/>
              </a:rPr>
              <a:t>Glycomics</a:t>
            </a:r>
            <a:r>
              <a:rPr lang="en-GB" b="0" i="0" dirty="0">
                <a:solidFill>
                  <a:srgbClr val="0D0D0D"/>
                </a:solidFill>
                <a:effectLst/>
                <a:latin typeface="Söhne"/>
              </a:rPr>
              <a:t>: Machine learning is applied to understand the structure and function of glycans (complex sugars) and their interactions with other biological molecules, which can be crucial for disease processes and therapeutic targets.</a:t>
            </a:r>
          </a:p>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21</a:t>
            </a:fld>
            <a:endParaRPr lang="nl-NL"/>
          </a:p>
        </p:txBody>
      </p:sp>
    </p:spTree>
    <p:extLst>
      <p:ext uri="{BB962C8B-B14F-4D97-AF65-F5344CB8AC3E}">
        <p14:creationId xmlns:p14="http://schemas.microsoft.com/office/powerpoint/2010/main" val="48687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latin typeface="Söhne"/>
              </a:rPr>
              <a:t>Genomics</a:t>
            </a:r>
            <a:r>
              <a:rPr lang="en-GB" b="0" i="0" dirty="0">
                <a:solidFill>
                  <a:srgbClr val="0D0D0D"/>
                </a:solidFill>
                <a:effectLst/>
                <a:latin typeface="Söhne"/>
              </a:rPr>
              <a:t>: Machine learning models </a:t>
            </a:r>
            <a:r>
              <a:rPr lang="en-GB" b="0" i="0" dirty="0" err="1">
                <a:solidFill>
                  <a:srgbClr val="0D0D0D"/>
                </a:solidFill>
                <a:effectLst/>
                <a:latin typeface="Söhne"/>
              </a:rPr>
              <a:t>analyze</a:t>
            </a:r>
            <a:r>
              <a:rPr lang="en-GB" b="0" i="0" dirty="0">
                <a:solidFill>
                  <a:srgbClr val="0D0D0D"/>
                </a:solidFill>
                <a:effectLst/>
                <a:latin typeface="Söhne"/>
              </a:rPr>
              <a:t> whole-genome sequencing data to find genetic variants associated with diseases like cancer, heart disease, or rare genetic disorders. They can predict the effect of these variants on disease risk and help in identifying potential targets for therapy.</a:t>
            </a:r>
          </a:p>
          <a:p>
            <a:pPr algn="l">
              <a:buFont typeface="+mj-lt"/>
              <a:buAutoNum type="arabicPeriod"/>
            </a:pPr>
            <a:r>
              <a:rPr lang="en-GB" b="1" i="0" dirty="0">
                <a:solidFill>
                  <a:srgbClr val="0D0D0D"/>
                </a:solidFill>
                <a:effectLst/>
                <a:latin typeface="Söhne"/>
              </a:rPr>
              <a:t>Proteomics</a:t>
            </a:r>
            <a:r>
              <a:rPr lang="en-GB" b="0" i="0" dirty="0">
                <a:solidFill>
                  <a:srgbClr val="0D0D0D"/>
                </a:solidFill>
                <a:effectLst/>
                <a:latin typeface="Söhne"/>
              </a:rPr>
              <a:t>: In proteomics, machine learning is used to </a:t>
            </a:r>
            <a:r>
              <a:rPr lang="en-GB" b="0" i="0" dirty="0" err="1">
                <a:solidFill>
                  <a:srgbClr val="0D0D0D"/>
                </a:solidFill>
                <a:effectLst/>
                <a:latin typeface="Söhne"/>
              </a:rPr>
              <a:t>analyze</a:t>
            </a:r>
            <a:r>
              <a:rPr lang="en-GB" b="0" i="0" dirty="0">
                <a:solidFill>
                  <a:srgbClr val="0D0D0D"/>
                </a:solidFill>
                <a:effectLst/>
                <a:latin typeface="Söhne"/>
              </a:rPr>
              <a:t> complex protein expression patterns and modifications. It can help in discovering biomarkers for diseases, understanding the progression of conditions such as Alzheimer's disease, or finding proteins that may be targeted by new drugs.</a:t>
            </a:r>
          </a:p>
          <a:p>
            <a:pPr algn="l">
              <a:buFont typeface="+mj-lt"/>
              <a:buAutoNum type="arabicPeriod"/>
            </a:pPr>
            <a:r>
              <a:rPr lang="en-GB" b="1" i="0" dirty="0">
                <a:solidFill>
                  <a:srgbClr val="0D0D0D"/>
                </a:solidFill>
                <a:effectLst/>
                <a:latin typeface="Söhne"/>
              </a:rPr>
              <a:t>Transcriptomics</a:t>
            </a:r>
            <a:r>
              <a:rPr lang="en-GB" b="0" i="0" dirty="0">
                <a:solidFill>
                  <a:srgbClr val="0D0D0D"/>
                </a:solidFill>
                <a:effectLst/>
                <a:latin typeface="Söhne"/>
              </a:rPr>
              <a:t>: Machine learning models </a:t>
            </a:r>
            <a:r>
              <a:rPr lang="en-GB" b="0" i="0" dirty="0" err="1">
                <a:solidFill>
                  <a:srgbClr val="0D0D0D"/>
                </a:solidFill>
                <a:effectLst/>
                <a:latin typeface="Söhne"/>
              </a:rPr>
              <a:t>analyze</a:t>
            </a:r>
            <a:r>
              <a:rPr lang="en-GB" b="0" i="0" dirty="0">
                <a:solidFill>
                  <a:srgbClr val="0D0D0D"/>
                </a:solidFill>
                <a:effectLst/>
                <a:latin typeface="Söhne"/>
              </a:rPr>
              <a:t> RNA sequence data to understand gene expression patterns and their changes in different diseases. For example, they can identify which genes are turned on or off in </a:t>
            </a:r>
            <a:r>
              <a:rPr lang="en-GB" b="0" i="0" dirty="0" err="1">
                <a:solidFill>
                  <a:srgbClr val="0D0D0D"/>
                </a:solidFill>
                <a:effectLst/>
                <a:latin typeface="Söhne"/>
              </a:rPr>
              <a:t>tumor</a:t>
            </a:r>
            <a:r>
              <a:rPr lang="en-GB" b="0" i="0" dirty="0">
                <a:solidFill>
                  <a:srgbClr val="0D0D0D"/>
                </a:solidFill>
                <a:effectLst/>
                <a:latin typeface="Söhne"/>
              </a:rPr>
              <a:t> cells versus normal cells, aiding in cancer diagnosis and treatment selection.</a:t>
            </a:r>
          </a:p>
          <a:p>
            <a:pPr algn="l">
              <a:buFont typeface="+mj-lt"/>
              <a:buAutoNum type="arabicPeriod"/>
            </a:pPr>
            <a:r>
              <a:rPr lang="en-GB" b="1" i="0" dirty="0">
                <a:solidFill>
                  <a:srgbClr val="0D0D0D"/>
                </a:solidFill>
                <a:effectLst/>
                <a:latin typeface="Söhne"/>
              </a:rPr>
              <a:t>Metabolomics</a:t>
            </a:r>
            <a:r>
              <a:rPr lang="en-GB" b="0" i="0" dirty="0">
                <a:solidFill>
                  <a:srgbClr val="0D0D0D"/>
                </a:solidFill>
                <a:effectLst/>
                <a:latin typeface="Söhne"/>
              </a:rPr>
              <a:t>: Machine learning helps in </a:t>
            </a:r>
            <a:r>
              <a:rPr lang="en-GB" b="0" i="0" dirty="0" err="1">
                <a:solidFill>
                  <a:srgbClr val="0D0D0D"/>
                </a:solidFill>
                <a:effectLst/>
                <a:latin typeface="Söhne"/>
              </a:rPr>
              <a:t>analyzing</a:t>
            </a:r>
            <a:r>
              <a:rPr lang="en-GB" b="0" i="0" dirty="0">
                <a:solidFill>
                  <a:srgbClr val="0D0D0D"/>
                </a:solidFill>
                <a:effectLst/>
                <a:latin typeface="Söhne"/>
              </a:rPr>
              <a:t> the complete set of metabolites within a biological sample. It can identify metabolic signatures associated with diseases such as diabetes or metabolic syndrome, and contribute to understanding disease mechanisms and responses to treatment.</a:t>
            </a:r>
          </a:p>
          <a:p>
            <a:pPr algn="l">
              <a:buFont typeface="+mj-lt"/>
              <a:buAutoNum type="arabicPeriod"/>
            </a:pPr>
            <a:r>
              <a:rPr lang="en-GB" b="1" i="0" dirty="0">
                <a:solidFill>
                  <a:srgbClr val="0D0D0D"/>
                </a:solidFill>
                <a:effectLst/>
                <a:latin typeface="Söhne"/>
              </a:rPr>
              <a:t>Epigenomics</a:t>
            </a:r>
            <a:r>
              <a:rPr lang="en-GB" b="0" i="0" dirty="0">
                <a:solidFill>
                  <a:srgbClr val="0D0D0D"/>
                </a:solidFill>
                <a:effectLst/>
                <a:latin typeface="Söhne"/>
              </a:rPr>
              <a:t>: Machine learning models study epigenetic changes, like DNA methylation patterns, that affect gene expression without altering the DNA sequence. They can identify epigenetic markers linked to diseases like schizophrenia or autoimmune diseases, offering insights into potential interventions.</a:t>
            </a:r>
          </a:p>
          <a:p>
            <a:pPr algn="l">
              <a:buFont typeface="+mj-lt"/>
              <a:buAutoNum type="arabicPeriod"/>
            </a:pPr>
            <a:r>
              <a:rPr lang="en-GB" b="1" i="0" dirty="0">
                <a:solidFill>
                  <a:srgbClr val="0D0D0D"/>
                </a:solidFill>
                <a:effectLst/>
                <a:latin typeface="Söhne"/>
              </a:rPr>
              <a:t>Pharmacogenomics</a:t>
            </a:r>
            <a:r>
              <a:rPr lang="en-GB" b="0" i="0" dirty="0">
                <a:solidFill>
                  <a:srgbClr val="0D0D0D"/>
                </a:solidFill>
                <a:effectLst/>
                <a:latin typeface="Söhne"/>
              </a:rPr>
              <a:t>: In pharmacogenomics, machine learning predicts how individuals will respond to medications based on their genetic makeup. This aids in personalizing drug prescriptions to maximize efficacy and minimize adverse effects.</a:t>
            </a:r>
          </a:p>
          <a:p>
            <a:pPr algn="l">
              <a:buFont typeface="+mj-lt"/>
              <a:buAutoNum type="arabicPeriod"/>
            </a:pPr>
            <a:r>
              <a:rPr lang="en-GB" b="1" i="0" dirty="0">
                <a:solidFill>
                  <a:srgbClr val="0D0D0D"/>
                </a:solidFill>
                <a:effectLst/>
                <a:latin typeface="Söhne"/>
              </a:rPr>
              <a:t>Microbiomics</a:t>
            </a:r>
            <a:r>
              <a:rPr lang="en-GB" b="0" i="0" dirty="0">
                <a:solidFill>
                  <a:srgbClr val="0D0D0D"/>
                </a:solidFill>
                <a:effectLst/>
                <a:latin typeface="Söhne"/>
              </a:rPr>
              <a:t>: Machine learning models are used to </a:t>
            </a:r>
            <a:r>
              <a:rPr lang="en-GB" b="0" i="0" dirty="0" err="1">
                <a:solidFill>
                  <a:srgbClr val="0D0D0D"/>
                </a:solidFill>
                <a:effectLst/>
                <a:latin typeface="Söhne"/>
              </a:rPr>
              <a:t>analyze</a:t>
            </a:r>
            <a:r>
              <a:rPr lang="en-GB" b="0" i="0" dirty="0">
                <a:solidFill>
                  <a:srgbClr val="0D0D0D"/>
                </a:solidFill>
                <a:effectLst/>
                <a:latin typeface="Söhne"/>
              </a:rPr>
              <a:t> the complex communities of microbes in the human body. They can find correlations between microbial populations and diseases such as inflammatory bowel disease, obesity, or even mental health conditions.</a:t>
            </a:r>
          </a:p>
          <a:p>
            <a:pPr algn="l">
              <a:buFont typeface="+mj-lt"/>
              <a:buAutoNum type="arabicPeriod"/>
            </a:pPr>
            <a:r>
              <a:rPr lang="en-GB" b="1" i="0" dirty="0" err="1">
                <a:solidFill>
                  <a:srgbClr val="0D0D0D"/>
                </a:solidFill>
                <a:effectLst/>
                <a:latin typeface="Söhne"/>
              </a:rPr>
              <a:t>Lipidomics</a:t>
            </a:r>
            <a:r>
              <a:rPr lang="en-GB" b="0" i="0" dirty="0">
                <a:solidFill>
                  <a:srgbClr val="0D0D0D"/>
                </a:solidFill>
                <a:effectLst/>
                <a:latin typeface="Söhne"/>
              </a:rPr>
              <a:t>: Machine learning assists in studying the roles of lipids in cells and tissues and their variations in different diseases. It can be used to identify lipid biomarkers for conditions like atherosclerosis or fatty liver disease.</a:t>
            </a:r>
          </a:p>
          <a:p>
            <a:pPr algn="l">
              <a:buFont typeface="+mj-lt"/>
              <a:buAutoNum type="arabicPeriod"/>
            </a:pPr>
            <a:r>
              <a:rPr lang="en-GB" b="1" i="0" dirty="0" err="1">
                <a:solidFill>
                  <a:srgbClr val="0D0D0D"/>
                </a:solidFill>
                <a:effectLst/>
                <a:latin typeface="Söhne"/>
              </a:rPr>
              <a:t>Glycomics</a:t>
            </a:r>
            <a:r>
              <a:rPr lang="en-GB" b="0" i="0" dirty="0">
                <a:solidFill>
                  <a:srgbClr val="0D0D0D"/>
                </a:solidFill>
                <a:effectLst/>
                <a:latin typeface="Söhne"/>
              </a:rPr>
              <a:t>: Machine learning is applied to understand the structure and function of glycans (complex sugars) and their interactions with other biological molecules, which can be crucial for disease processes and therapeutic targets.</a:t>
            </a:r>
          </a:p>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22</a:t>
            </a:fld>
            <a:endParaRPr lang="nl-NL"/>
          </a:p>
        </p:txBody>
      </p:sp>
    </p:spTree>
    <p:extLst>
      <p:ext uri="{BB962C8B-B14F-4D97-AF65-F5344CB8AC3E}">
        <p14:creationId xmlns:p14="http://schemas.microsoft.com/office/powerpoint/2010/main" val="2663237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28</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29</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33</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34</a:t>
            </a:fld>
            <a:endParaRPr lang="nl-NL"/>
          </a:p>
        </p:txBody>
      </p:sp>
    </p:spTree>
    <p:extLst>
      <p:ext uri="{BB962C8B-B14F-4D97-AF65-F5344CB8AC3E}">
        <p14:creationId xmlns:p14="http://schemas.microsoft.com/office/powerpoint/2010/main" val="24815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12-4-2024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12-4-2024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12-4-2024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12-4-2024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12-4-2024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12-4-2024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12-4-2024</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12-4-2024</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12-4-2024</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12-4-2024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12-4-2024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12-4-2024</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locations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18BFB6-1EDA-E7B6-B343-19A77191221B}"/>
              </a:ext>
            </a:extLst>
          </p:cNvPr>
          <p:cNvSpPr txBox="1"/>
          <p:nvPr/>
        </p:nvSpPr>
        <p:spPr>
          <a:xfrm>
            <a:off x="3562081" y="653024"/>
            <a:ext cx="6444562" cy="5632311"/>
          </a:xfrm>
          <a:prstGeom prst="rect">
            <a:avLst/>
          </a:prstGeom>
          <a:noFill/>
        </p:spPr>
        <p:txBody>
          <a:bodyPr wrap="square">
            <a:spAutoFit/>
          </a:bodyPr>
          <a:lstStyle/>
          <a:p>
            <a:r>
              <a:rPr lang="nl-BE" dirty="0"/>
              <a:t>15/4	</a:t>
            </a:r>
            <a:r>
              <a:rPr lang="nl-BE" dirty="0" err="1"/>
              <a:t>vm+nm</a:t>
            </a:r>
            <a:r>
              <a:rPr lang="nl-BE" dirty="0"/>
              <a:t> L3.3 HC</a:t>
            </a:r>
          </a:p>
          <a:p>
            <a:r>
              <a:rPr lang="nl-BE" dirty="0"/>
              <a:t>16/4	</a:t>
            </a:r>
            <a:r>
              <a:rPr lang="nl-BE" dirty="0" err="1"/>
              <a:t>vm</a:t>
            </a:r>
            <a:r>
              <a:rPr lang="nl-BE" dirty="0"/>
              <a:t> L3.3 HC</a:t>
            </a:r>
          </a:p>
          <a:p>
            <a:r>
              <a:rPr lang="nl-BE" dirty="0"/>
              <a:t>	nm L0 WC</a:t>
            </a:r>
          </a:p>
          <a:p>
            <a:r>
              <a:rPr lang="nl-BE" dirty="0"/>
              <a:t>17/4	</a:t>
            </a:r>
            <a:r>
              <a:rPr lang="nl-BE" dirty="0" err="1"/>
              <a:t>vm</a:t>
            </a:r>
            <a:r>
              <a:rPr lang="nl-BE" dirty="0"/>
              <a:t> L3.3 HC</a:t>
            </a:r>
          </a:p>
          <a:p>
            <a:r>
              <a:rPr lang="nl-BE" dirty="0"/>
              <a:t>	nm L4 WC</a:t>
            </a:r>
          </a:p>
          <a:p>
            <a:r>
              <a:rPr lang="nl-BE" dirty="0"/>
              <a:t>18/4	</a:t>
            </a:r>
            <a:r>
              <a:rPr lang="nl-BE" dirty="0" err="1"/>
              <a:t>vm</a:t>
            </a:r>
            <a:r>
              <a:rPr lang="nl-BE" dirty="0"/>
              <a:t> L1 WC  -&gt; </a:t>
            </a:r>
            <a:r>
              <a:rPr lang="nl-BE" dirty="0" err="1"/>
              <a:t>need</a:t>
            </a:r>
            <a:r>
              <a:rPr lang="nl-BE" dirty="0"/>
              <a:t> </a:t>
            </a:r>
            <a:r>
              <a:rPr lang="nl-BE" dirty="0" err="1"/>
              <a:t>replacement</a:t>
            </a:r>
            <a:endParaRPr lang="nl-BE" dirty="0"/>
          </a:p>
          <a:p>
            <a:r>
              <a:rPr lang="nl-BE" dirty="0"/>
              <a:t>	nm L1 HC+WC</a:t>
            </a:r>
          </a:p>
          <a:p>
            <a:r>
              <a:rPr lang="nl-BE" dirty="0"/>
              <a:t>22/4	</a:t>
            </a:r>
            <a:r>
              <a:rPr lang="nl-BE" dirty="0" err="1"/>
              <a:t>vm</a:t>
            </a:r>
            <a:r>
              <a:rPr lang="nl-BE" dirty="0"/>
              <a:t> L3.3 HC</a:t>
            </a:r>
          </a:p>
          <a:p>
            <a:r>
              <a:rPr lang="nl-BE" dirty="0"/>
              <a:t>	nm L0 WC</a:t>
            </a:r>
          </a:p>
          <a:p>
            <a:r>
              <a:rPr lang="nl-BE" dirty="0"/>
              <a:t>23/4	</a:t>
            </a:r>
            <a:r>
              <a:rPr lang="nl-BE" dirty="0" err="1"/>
              <a:t>vm</a:t>
            </a:r>
            <a:r>
              <a:rPr lang="nl-BE" dirty="0"/>
              <a:t> WC</a:t>
            </a:r>
          </a:p>
          <a:p>
            <a:r>
              <a:rPr lang="nl-BE" dirty="0"/>
              <a:t>	nm WC</a:t>
            </a:r>
          </a:p>
          <a:p>
            <a:r>
              <a:rPr lang="nl-BE" dirty="0"/>
              <a:t>24/4	</a:t>
            </a:r>
            <a:r>
              <a:rPr lang="nl-BE" dirty="0" err="1"/>
              <a:t>vm+nm</a:t>
            </a:r>
            <a:r>
              <a:rPr lang="nl-BE" dirty="0"/>
              <a:t> L4 WC</a:t>
            </a:r>
          </a:p>
          <a:p>
            <a:r>
              <a:rPr lang="nl-BE" dirty="0"/>
              <a:t>25/4	</a:t>
            </a:r>
            <a:r>
              <a:rPr lang="nl-BE" dirty="0" err="1"/>
              <a:t>vm+nm</a:t>
            </a:r>
            <a:r>
              <a:rPr lang="nl-BE" dirty="0"/>
              <a:t> L4 HC+WC</a:t>
            </a:r>
          </a:p>
          <a:p>
            <a:r>
              <a:rPr lang="nl-BE" dirty="0"/>
              <a:t>6/5	</a:t>
            </a:r>
            <a:r>
              <a:rPr lang="nl-BE" dirty="0" err="1"/>
              <a:t>vm+nm</a:t>
            </a:r>
            <a:r>
              <a:rPr lang="nl-BE" dirty="0"/>
              <a:t> L0 </a:t>
            </a:r>
            <a:r>
              <a:rPr lang="nl-BE" dirty="0" err="1"/>
              <a:t>internship</a:t>
            </a:r>
            <a:r>
              <a:rPr lang="nl-BE" dirty="0"/>
              <a:t>  project</a:t>
            </a:r>
          </a:p>
          <a:p>
            <a:r>
              <a:rPr lang="nl-BE" dirty="0"/>
              <a:t>7/5	</a:t>
            </a:r>
            <a:r>
              <a:rPr lang="nl-BE" dirty="0" err="1"/>
              <a:t>vm+nm</a:t>
            </a:r>
            <a:r>
              <a:rPr lang="nl-BE" dirty="0"/>
              <a:t> L0 </a:t>
            </a:r>
            <a:r>
              <a:rPr lang="nl-BE" dirty="0" err="1"/>
              <a:t>internship</a:t>
            </a:r>
            <a:r>
              <a:rPr lang="nl-BE" dirty="0"/>
              <a:t>  project</a:t>
            </a:r>
          </a:p>
          <a:p>
            <a:r>
              <a:rPr lang="nl-BE" dirty="0"/>
              <a:t>8/5	</a:t>
            </a:r>
            <a:r>
              <a:rPr lang="nl-BE" dirty="0" err="1"/>
              <a:t>vm+nm</a:t>
            </a:r>
            <a:r>
              <a:rPr lang="nl-BE" dirty="0"/>
              <a:t> L4 WC</a:t>
            </a:r>
          </a:p>
          <a:p>
            <a:r>
              <a:rPr lang="nl-BE" dirty="0"/>
              <a:t>13/5	nm L4 WC</a:t>
            </a:r>
          </a:p>
          <a:p>
            <a:r>
              <a:rPr lang="nl-BE" dirty="0"/>
              <a:t>14/5	</a:t>
            </a:r>
            <a:r>
              <a:rPr lang="nl-BE" dirty="0" err="1"/>
              <a:t>vm</a:t>
            </a:r>
            <a:r>
              <a:rPr lang="nl-BE" dirty="0"/>
              <a:t> L4 WC </a:t>
            </a:r>
            <a:r>
              <a:rPr lang="nl-BE" dirty="0" err="1"/>
              <a:t>CompOmics</a:t>
            </a:r>
            <a:r>
              <a:rPr lang="nl-BE" dirty="0"/>
              <a:t> + </a:t>
            </a:r>
            <a:r>
              <a:rPr lang="nl-BE" dirty="0" err="1"/>
              <a:t>ProteomicsML</a:t>
            </a:r>
            <a:endParaRPr lang="nl-BE" dirty="0"/>
          </a:p>
          <a:p>
            <a:r>
              <a:rPr lang="nl-BE" dirty="0"/>
              <a:t>15/5	</a:t>
            </a:r>
            <a:r>
              <a:rPr lang="nl-BE" dirty="0" err="1"/>
              <a:t>vm</a:t>
            </a:r>
            <a:r>
              <a:rPr lang="nl-BE" dirty="0"/>
              <a:t> L0 WC</a:t>
            </a:r>
          </a:p>
          <a:p>
            <a:r>
              <a:rPr lang="nl-BE" dirty="0"/>
              <a:t>16/5	</a:t>
            </a:r>
            <a:r>
              <a:rPr lang="nl-BE" dirty="0" err="1"/>
              <a:t>vm</a:t>
            </a:r>
            <a:r>
              <a:rPr lang="nl-BE" dirty="0"/>
              <a:t>/nm poster </a:t>
            </a:r>
            <a:r>
              <a:rPr lang="nl-BE" dirty="0" err="1"/>
              <a:t>presentation</a:t>
            </a:r>
            <a:endParaRPr lang="nl-BE" dirty="0"/>
          </a:p>
        </p:txBody>
      </p:sp>
    </p:spTree>
    <p:extLst>
      <p:ext uri="{BB962C8B-B14F-4D97-AF65-F5344CB8AC3E}">
        <p14:creationId xmlns:p14="http://schemas.microsoft.com/office/powerpoint/2010/main" val="17434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Disease Diagnosis and Prediction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5728178" cy="1938992"/>
          </a:xfrm>
          <a:prstGeom prst="rect">
            <a:avLst/>
          </a:prstGeom>
          <a:noFill/>
        </p:spPr>
        <p:txBody>
          <a:bodyPr wrap="square" rtlCol="0">
            <a:spAutoFit/>
          </a:bodyPr>
          <a:lstStyle/>
          <a:p>
            <a:r>
              <a:rPr lang="en-GB" sz="2000" dirty="0"/>
              <a:t>Machine learning models assist in the </a:t>
            </a:r>
            <a:r>
              <a:rPr lang="en-GB" sz="2000" b="1" dirty="0"/>
              <a:t>segmentation</a:t>
            </a:r>
            <a:r>
              <a:rPr lang="en-GB" sz="2000" dirty="0"/>
              <a:t> of medical images.</a:t>
            </a:r>
          </a:p>
          <a:p>
            <a:endParaRPr lang="en-GB" sz="2000" dirty="0"/>
          </a:p>
          <a:p>
            <a:r>
              <a:rPr lang="en-GB" sz="2000" dirty="0"/>
              <a:t>This facilitates the </a:t>
            </a:r>
            <a:r>
              <a:rPr lang="en-GB" sz="2000" b="1" dirty="0"/>
              <a:t>measurement of volumes </a:t>
            </a:r>
            <a:r>
              <a:rPr lang="en-GB" sz="2000" dirty="0"/>
              <a:t>(e.g., </a:t>
            </a:r>
            <a:r>
              <a:rPr lang="en-GB" sz="2000" dirty="0" err="1"/>
              <a:t>tumors</a:t>
            </a:r>
            <a:r>
              <a:rPr lang="en-GB" sz="2000" dirty="0"/>
              <a:t>, organs), which is crucial for planning treatments and monitoring disease progression.</a:t>
            </a:r>
          </a:p>
        </p:txBody>
      </p:sp>
      <p:pic>
        <p:nvPicPr>
          <p:cNvPr id="2" name="Picture 2">
            <a:extLst>
              <a:ext uri="{FF2B5EF4-FFF2-40B4-BE49-F238E27FC236}">
                <a16:creationId xmlns:a16="http://schemas.microsoft.com/office/drawing/2014/main" id="{A7FE68D1-604B-CD26-CBA0-66210CA68A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42734" y="653024"/>
            <a:ext cx="4076405" cy="54352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54AF91-B0EB-F88B-3561-891FC390AB2E}"/>
              </a:ext>
            </a:extLst>
          </p:cNvPr>
          <p:cNvSpPr txBox="1"/>
          <p:nvPr/>
        </p:nvSpPr>
        <p:spPr>
          <a:xfrm>
            <a:off x="849929" y="6285160"/>
            <a:ext cx="11277599" cy="461665"/>
          </a:xfrm>
          <a:prstGeom prst="rect">
            <a:avLst/>
          </a:prstGeom>
          <a:noFill/>
        </p:spPr>
        <p:txBody>
          <a:bodyPr wrap="square">
            <a:spAutoFit/>
          </a:bodyPr>
          <a:lstStyle/>
          <a:p>
            <a:pPr algn="r"/>
            <a:r>
              <a:rPr lang="en-GB" sz="1200" dirty="0">
                <a:solidFill>
                  <a:schemeClr val="tx1">
                    <a:lumMod val="50000"/>
                    <a:lumOff val="50000"/>
                  </a:schemeClr>
                </a:solidFill>
              </a:rPr>
              <a:t>Source: </a:t>
            </a:r>
            <a:r>
              <a:rPr lang="en-GB" sz="1200" b="0" i="0" dirty="0">
                <a:solidFill>
                  <a:srgbClr val="333333"/>
                </a:solidFill>
                <a:effectLst/>
                <a:latin typeface="-apple-system"/>
              </a:rPr>
              <a:t>kaggle.com/second-annual-data-science-bowl (2015) </a:t>
            </a:r>
          </a:p>
          <a:p>
            <a:pPr algn="r"/>
            <a:endParaRPr lang="nl-BE" sz="1200" dirty="0"/>
          </a:p>
        </p:txBody>
      </p:sp>
    </p:spTree>
    <p:extLst>
      <p:ext uri="{BB962C8B-B14F-4D97-AF65-F5344CB8AC3E}">
        <p14:creationId xmlns:p14="http://schemas.microsoft.com/office/powerpoint/2010/main" val="327594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Disease Diagnosis and Prediction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5728178" cy="1015663"/>
          </a:xfrm>
          <a:prstGeom prst="rect">
            <a:avLst/>
          </a:prstGeom>
          <a:noFill/>
        </p:spPr>
        <p:txBody>
          <a:bodyPr wrap="square" rtlCol="0">
            <a:spAutoFit/>
          </a:bodyPr>
          <a:lstStyle/>
          <a:p>
            <a:r>
              <a:rPr lang="en-GB" sz="2000" dirty="0"/>
              <a:t>Machine learning models assist in the </a:t>
            </a:r>
            <a:r>
              <a:rPr lang="en-GB" sz="2000" b="1" dirty="0"/>
              <a:t>segmentation</a:t>
            </a:r>
            <a:r>
              <a:rPr lang="en-GB" sz="2000" dirty="0"/>
              <a:t> of medical images.</a:t>
            </a:r>
          </a:p>
          <a:p>
            <a:endParaRPr lang="en-GB" sz="2000" dirty="0"/>
          </a:p>
        </p:txBody>
      </p:sp>
      <p:pic>
        <p:nvPicPr>
          <p:cNvPr id="9" name="tooth">
            <a:hlinkClick r:id="" action="ppaction://media"/>
            <a:extLst>
              <a:ext uri="{FF2B5EF4-FFF2-40B4-BE49-F238E27FC236}">
                <a16:creationId xmlns:a16="http://schemas.microsoft.com/office/drawing/2014/main" id="{101BA18C-5762-28BB-CB15-10A3E51EF9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7974" y="1940193"/>
            <a:ext cx="6640513" cy="3715253"/>
          </a:xfrm>
          <a:prstGeom prst="rect">
            <a:avLst/>
          </a:prstGeom>
        </p:spPr>
      </p:pic>
    </p:spTree>
    <p:extLst>
      <p:ext uri="{BB962C8B-B14F-4D97-AF65-F5344CB8AC3E}">
        <p14:creationId xmlns:p14="http://schemas.microsoft.com/office/powerpoint/2010/main" val="33823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Personalized Medicine</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9771091" cy="3447098"/>
          </a:xfrm>
          <a:prstGeom prst="rect">
            <a:avLst/>
          </a:prstGeom>
          <a:noFill/>
        </p:spPr>
        <p:txBody>
          <a:bodyPr wrap="square" rtlCol="0">
            <a:spAutoFit/>
          </a:bodyPr>
          <a:lstStyle/>
          <a:p>
            <a:r>
              <a:rPr lang="en-GB" sz="2000" dirty="0"/>
              <a:t>Machine learning plays a key role in personalized medicine, where models are used to </a:t>
            </a:r>
            <a:r>
              <a:rPr lang="en-GB" sz="2000" b="1" dirty="0"/>
              <a:t>predict patient response</a:t>
            </a:r>
            <a:r>
              <a:rPr lang="en-GB" sz="2000" dirty="0"/>
              <a:t> to different treatments. </a:t>
            </a:r>
          </a:p>
          <a:p>
            <a:endParaRPr lang="en-GB" sz="2000" dirty="0"/>
          </a:p>
          <a:p>
            <a:r>
              <a:rPr lang="en-GB" sz="2000" dirty="0"/>
              <a:t>This approach can </a:t>
            </a:r>
            <a:r>
              <a:rPr lang="en-GB" sz="2000" b="1" dirty="0"/>
              <a:t>optimize treatment plans </a:t>
            </a:r>
            <a:r>
              <a:rPr lang="en-GB" sz="2000" dirty="0"/>
              <a:t>based on the individual’s genetic makeup, improving effectiveness and reducing side effects.</a:t>
            </a:r>
          </a:p>
          <a:p>
            <a:endParaRPr lang="en-GB" sz="2000" dirty="0"/>
          </a:p>
          <a:p>
            <a:r>
              <a:rPr lang="en-GB" sz="2000" dirty="0"/>
              <a:t>Examples are:</a:t>
            </a:r>
          </a:p>
          <a:p>
            <a:pPr marL="342900" indent="-342900">
              <a:buFontTx/>
              <a:buChar char="-"/>
            </a:pPr>
            <a:r>
              <a:rPr lang="en-GB" sz="2000" dirty="0"/>
              <a:t>predicting drug responses</a:t>
            </a:r>
          </a:p>
          <a:p>
            <a:pPr marL="342900" indent="-342900">
              <a:buFontTx/>
              <a:buChar char="-"/>
            </a:pPr>
            <a:r>
              <a:rPr lang="en-GB" sz="2000" dirty="0"/>
              <a:t>cancer treatment personalization</a:t>
            </a:r>
          </a:p>
          <a:p>
            <a:pPr marL="342900" indent="-342900">
              <a:buFontTx/>
              <a:buChar char="-"/>
            </a:pPr>
            <a:r>
              <a:rPr lang="en-GB" sz="2000" dirty="0"/>
              <a:t>personalized treatment plans for chronic diseases</a:t>
            </a:r>
          </a:p>
          <a:p>
            <a:endParaRPr lang="LID4096" dirty="0"/>
          </a:p>
        </p:txBody>
      </p:sp>
      <p:pic>
        <p:nvPicPr>
          <p:cNvPr id="4098" name="Picture 2" descr="Single-Cell Analysis | Technology Networks">
            <a:extLst>
              <a:ext uri="{FF2B5EF4-FFF2-40B4-BE49-F238E27FC236}">
                <a16:creationId xmlns:a16="http://schemas.microsoft.com/office/drawing/2014/main" id="{E893A46B-A43A-CC70-CF60-6829EAEA9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1" y="2853426"/>
            <a:ext cx="5678096" cy="319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01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ure 2">
            <a:extLst>
              <a:ext uri="{FF2B5EF4-FFF2-40B4-BE49-F238E27FC236}">
                <a16:creationId xmlns:a16="http://schemas.microsoft.com/office/drawing/2014/main" id="{16098CBF-3C4F-3A63-26BD-42BEB7AD4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60" y="439874"/>
            <a:ext cx="6771677" cy="5575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Personalized Medicine</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6DC07AE-366F-FB8A-D39C-FBBAA08CF8EA}"/>
              </a:ext>
            </a:extLst>
          </p:cNvPr>
          <p:cNvSpPr txBox="1"/>
          <p:nvPr/>
        </p:nvSpPr>
        <p:spPr>
          <a:xfrm>
            <a:off x="241301" y="1083968"/>
            <a:ext cx="4514729" cy="1323439"/>
          </a:xfrm>
          <a:prstGeom prst="rect">
            <a:avLst/>
          </a:prstGeom>
          <a:noFill/>
        </p:spPr>
        <p:txBody>
          <a:bodyPr wrap="square">
            <a:spAutoFit/>
          </a:bodyPr>
          <a:lstStyle/>
          <a:p>
            <a:r>
              <a:rPr lang="en-GB" sz="2000" b="0" i="0" dirty="0">
                <a:solidFill>
                  <a:srgbClr val="0D0D0D"/>
                </a:solidFill>
                <a:effectLst/>
                <a:latin typeface="Söhne"/>
              </a:rPr>
              <a:t>Machine learning quickly and accurately identifies key T-cell receptors for personalized cancer treatment, improving therapy development.</a:t>
            </a:r>
            <a:endParaRPr lang="LID4096" sz="2000" dirty="0"/>
          </a:p>
        </p:txBody>
      </p:sp>
      <p:sp>
        <p:nvSpPr>
          <p:cNvPr id="9" name="TextBox 8">
            <a:extLst>
              <a:ext uri="{FF2B5EF4-FFF2-40B4-BE49-F238E27FC236}">
                <a16:creationId xmlns:a16="http://schemas.microsoft.com/office/drawing/2014/main" id="{E6AB0CF7-BF28-D00F-AA60-675DD0D8D5ED}"/>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nl-BE" sz="1200" b="0" i="0" dirty="0">
                <a:solidFill>
                  <a:srgbClr val="222222"/>
                </a:solidFill>
                <a:effectLst/>
              </a:rPr>
              <a:t>Tan, C.L. </a:t>
            </a:r>
            <a:r>
              <a:rPr lang="nl-BE" sz="1200" b="0" i="1" dirty="0">
                <a:solidFill>
                  <a:srgbClr val="222222"/>
                </a:solidFill>
                <a:effectLst/>
              </a:rPr>
              <a:t>et al.</a:t>
            </a:r>
            <a:r>
              <a:rPr lang="nl-BE" sz="1200" b="0" i="0" dirty="0">
                <a:solidFill>
                  <a:srgbClr val="222222"/>
                </a:solidFill>
                <a:effectLst/>
              </a:rPr>
              <a:t> </a:t>
            </a:r>
            <a:r>
              <a:rPr lang="nl-BE" sz="1200" b="0" i="0" dirty="0" err="1">
                <a:solidFill>
                  <a:srgbClr val="222222"/>
                </a:solidFill>
                <a:effectLst/>
              </a:rPr>
              <a:t>Prediction</a:t>
            </a:r>
            <a:r>
              <a:rPr lang="nl-BE" sz="1200" b="0" i="0" dirty="0">
                <a:solidFill>
                  <a:srgbClr val="222222"/>
                </a:solidFill>
                <a:effectLst/>
              </a:rPr>
              <a:t> of tumor-</a:t>
            </a:r>
            <a:r>
              <a:rPr lang="nl-BE" sz="1200" b="0" i="0" dirty="0" err="1">
                <a:solidFill>
                  <a:srgbClr val="222222"/>
                </a:solidFill>
                <a:effectLst/>
              </a:rPr>
              <a:t>reactive</a:t>
            </a:r>
            <a:r>
              <a:rPr lang="nl-BE" sz="1200" b="0" i="0" dirty="0">
                <a:solidFill>
                  <a:srgbClr val="222222"/>
                </a:solidFill>
                <a:effectLst/>
              </a:rPr>
              <a:t> T </a:t>
            </a:r>
            <a:r>
              <a:rPr lang="nl-BE" sz="1200" b="0" i="0" dirty="0" err="1">
                <a:solidFill>
                  <a:srgbClr val="222222"/>
                </a:solidFill>
                <a:effectLst/>
              </a:rPr>
              <a:t>cell</a:t>
            </a:r>
            <a:r>
              <a:rPr lang="nl-BE" sz="1200" b="0" i="0" dirty="0">
                <a:solidFill>
                  <a:srgbClr val="222222"/>
                </a:solidFill>
                <a:effectLst/>
              </a:rPr>
              <a:t> </a:t>
            </a:r>
            <a:r>
              <a:rPr lang="nl-BE" sz="1200" b="0" i="0" dirty="0" err="1">
                <a:solidFill>
                  <a:srgbClr val="222222"/>
                </a:solidFill>
                <a:effectLst/>
              </a:rPr>
              <a:t>receptors</a:t>
            </a:r>
            <a:r>
              <a:rPr lang="nl-BE" sz="1200" b="0" i="0" dirty="0">
                <a:solidFill>
                  <a:srgbClr val="222222"/>
                </a:solidFill>
                <a:effectLst/>
              </a:rPr>
              <a:t> </a:t>
            </a:r>
            <a:r>
              <a:rPr lang="nl-BE" sz="1200" b="0" i="0" dirty="0" err="1">
                <a:solidFill>
                  <a:srgbClr val="222222"/>
                </a:solidFill>
                <a:effectLst/>
              </a:rPr>
              <a:t>from</a:t>
            </a:r>
            <a:r>
              <a:rPr lang="nl-BE" sz="1200" b="0" i="0" dirty="0">
                <a:solidFill>
                  <a:srgbClr val="222222"/>
                </a:solidFill>
                <a:effectLst/>
              </a:rPr>
              <a:t> </a:t>
            </a:r>
            <a:r>
              <a:rPr lang="nl-BE" sz="1200" b="0" i="0" dirty="0" err="1">
                <a:solidFill>
                  <a:srgbClr val="222222"/>
                </a:solidFill>
                <a:effectLst/>
              </a:rPr>
              <a:t>scRNA-seq</a:t>
            </a:r>
            <a:r>
              <a:rPr lang="nl-BE" sz="1200" b="0" i="0" dirty="0">
                <a:solidFill>
                  <a:srgbClr val="222222"/>
                </a:solidFill>
                <a:effectLst/>
              </a:rPr>
              <a:t> data </a:t>
            </a:r>
            <a:r>
              <a:rPr lang="nl-BE" sz="1200" b="0" i="0" dirty="0" err="1">
                <a:solidFill>
                  <a:srgbClr val="222222"/>
                </a:solidFill>
                <a:effectLst/>
              </a:rPr>
              <a:t>for</a:t>
            </a:r>
            <a:r>
              <a:rPr lang="nl-BE" sz="1200" b="0" i="0" dirty="0">
                <a:solidFill>
                  <a:srgbClr val="222222"/>
                </a:solidFill>
                <a:effectLst/>
              </a:rPr>
              <a:t> </a:t>
            </a:r>
            <a:r>
              <a:rPr lang="nl-BE" sz="1200" b="0" i="0" dirty="0" err="1">
                <a:solidFill>
                  <a:srgbClr val="222222"/>
                </a:solidFill>
                <a:effectLst/>
              </a:rPr>
              <a:t>personalized</a:t>
            </a:r>
            <a:r>
              <a:rPr lang="nl-BE" sz="1200" b="0" i="0" dirty="0">
                <a:solidFill>
                  <a:srgbClr val="222222"/>
                </a:solidFill>
                <a:effectLst/>
              </a:rPr>
              <a:t> T </a:t>
            </a:r>
            <a:r>
              <a:rPr lang="nl-BE" sz="1200" b="0" i="0" dirty="0" err="1">
                <a:solidFill>
                  <a:srgbClr val="222222"/>
                </a:solidFill>
                <a:effectLst/>
              </a:rPr>
              <a:t>cell</a:t>
            </a:r>
            <a:r>
              <a:rPr lang="nl-BE" sz="1200" b="0" i="0" dirty="0">
                <a:solidFill>
                  <a:srgbClr val="222222"/>
                </a:solidFill>
                <a:effectLst/>
              </a:rPr>
              <a:t> </a:t>
            </a:r>
            <a:r>
              <a:rPr lang="nl-BE" sz="1200" b="0" i="0" dirty="0" err="1">
                <a:solidFill>
                  <a:srgbClr val="222222"/>
                </a:solidFill>
                <a:effectLst/>
              </a:rPr>
              <a:t>therapy</a:t>
            </a:r>
            <a:r>
              <a:rPr lang="nl-BE" sz="1200" b="0" i="0" dirty="0">
                <a:solidFill>
                  <a:srgbClr val="222222"/>
                </a:solidFill>
                <a:effectLst/>
              </a:rPr>
              <a:t>. </a:t>
            </a:r>
            <a:r>
              <a:rPr lang="nl-BE" sz="1200" b="0" i="1" dirty="0">
                <a:solidFill>
                  <a:srgbClr val="222222"/>
                </a:solidFill>
                <a:effectLst/>
              </a:rPr>
              <a:t>Nat </a:t>
            </a:r>
            <a:r>
              <a:rPr lang="nl-BE" sz="1200" b="0" i="1" dirty="0" err="1">
                <a:solidFill>
                  <a:srgbClr val="222222"/>
                </a:solidFill>
                <a:effectLst/>
              </a:rPr>
              <a:t>Biotechnol</a:t>
            </a:r>
            <a:r>
              <a:rPr lang="nl-BE" sz="1200" b="0" i="0" dirty="0">
                <a:solidFill>
                  <a:srgbClr val="222222"/>
                </a:solidFill>
                <a:effectLst/>
              </a:rPr>
              <a:t> (2024)</a:t>
            </a:r>
            <a:endParaRPr lang="LID4096" sz="1200" dirty="0">
              <a:solidFill>
                <a:schemeClr val="tx1">
                  <a:lumMod val="50000"/>
                  <a:lumOff val="50000"/>
                </a:schemeClr>
              </a:solidFill>
            </a:endParaRPr>
          </a:p>
        </p:txBody>
      </p:sp>
    </p:spTree>
    <p:extLst>
      <p:ext uri="{BB962C8B-B14F-4D97-AF65-F5344CB8AC3E}">
        <p14:creationId xmlns:p14="http://schemas.microsoft.com/office/powerpoint/2010/main" val="205688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908215"/>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r>
              <a:rPr lang="en-GB" sz="2000" dirty="0"/>
              <a:t>This process </a:t>
            </a:r>
            <a:r>
              <a:rPr lang="en-GB" sz="2000" b="1" dirty="0"/>
              <a:t>speeds up </a:t>
            </a:r>
            <a:r>
              <a:rPr lang="en-GB" sz="2000" dirty="0"/>
              <a:t>the discovery of new drugs and can predict their efficacy and safety profile, significantly reducing the time and cost of drug development.</a:t>
            </a:r>
          </a:p>
          <a:p>
            <a:endParaRPr lang="LID4096" dirty="0"/>
          </a:p>
        </p:txBody>
      </p:sp>
    </p:spTree>
    <p:extLst>
      <p:ext uri="{BB962C8B-B14F-4D97-AF65-F5344CB8AC3E}">
        <p14:creationId xmlns:p14="http://schemas.microsoft.com/office/powerpoint/2010/main" val="9393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fr-FR" sz="1200" b="0" i="0" dirty="0" err="1">
                <a:solidFill>
                  <a:srgbClr val="222222"/>
                </a:solidFill>
                <a:effectLst/>
              </a:rPr>
              <a:t>Aspirin</a:t>
            </a:r>
            <a:endParaRPr lang="fr-FR" sz="1200" b="0" i="0" dirty="0">
              <a:solidFill>
                <a:srgbClr val="222222"/>
              </a:solidFill>
              <a:effectLst/>
            </a:endParaRP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176" name="Picture 8" descr="Aspirin Formula: Structure, Preparations and Properties">
            <a:extLst>
              <a:ext uri="{FF2B5EF4-FFF2-40B4-BE49-F238E27FC236}">
                <a16:creationId xmlns:a16="http://schemas.microsoft.com/office/drawing/2014/main" id="{7B578C85-B321-D493-0EA5-63716A048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783" y="2350394"/>
            <a:ext cx="3521006" cy="296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844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fr-FR" sz="1200" b="0" i="0" dirty="0" err="1">
                <a:solidFill>
                  <a:srgbClr val="222222"/>
                </a:solidFill>
                <a:effectLst/>
              </a:rPr>
              <a:t>Aspirin</a:t>
            </a:r>
            <a:endParaRPr lang="fr-FR" sz="1200" b="0" i="0" dirty="0">
              <a:solidFill>
                <a:srgbClr val="222222"/>
              </a:solidFill>
              <a:effectLst/>
            </a:endParaRP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176" name="Picture 8" descr="Aspirin Formula: Structure, Preparations and Properties">
            <a:extLst>
              <a:ext uri="{FF2B5EF4-FFF2-40B4-BE49-F238E27FC236}">
                <a16:creationId xmlns:a16="http://schemas.microsoft.com/office/drawing/2014/main" id="{7B578C85-B321-D493-0EA5-63716A048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783" y="2350394"/>
            <a:ext cx="3521006" cy="296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1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fr-FR" sz="1200" b="0" i="0" dirty="0" err="1">
                <a:solidFill>
                  <a:srgbClr val="222222"/>
                </a:solidFill>
                <a:effectLst/>
              </a:rPr>
              <a:t>Aspirin</a:t>
            </a:r>
            <a:endParaRPr lang="fr-FR" sz="1200" b="0" i="0" dirty="0">
              <a:solidFill>
                <a:srgbClr val="222222"/>
              </a:solidFill>
              <a:effectLst/>
            </a:endParaRP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176" name="Picture 8" descr="Aspirin Formula: Structure, Preparations and Properties">
            <a:extLst>
              <a:ext uri="{FF2B5EF4-FFF2-40B4-BE49-F238E27FC236}">
                <a16:creationId xmlns:a16="http://schemas.microsoft.com/office/drawing/2014/main" id="{7B578C85-B321-D493-0EA5-63716A048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783" y="2350394"/>
            <a:ext cx="3521006" cy="29613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C45184-C537-EDCC-712C-654233D2FE00}"/>
              </a:ext>
            </a:extLst>
          </p:cNvPr>
          <p:cNvSpPr txBox="1"/>
          <p:nvPr/>
        </p:nvSpPr>
        <p:spPr>
          <a:xfrm>
            <a:off x="2308286" y="5320717"/>
            <a:ext cx="6096000" cy="584775"/>
          </a:xfrm>
          <a:prstGeom prst="rect">
            <a:avLst/>
          </a:prstGeom>
          <a:noFill/>
        </p:spPr>
        <p:txBody>
          <a:bodyPr wrap="square">
            <a:spAutoFit/>
          </a:bodyPr>
          <a:lstStyle/>
          <a:p>
            <a:pPr algn="ctr"/>
            <a:r>
              <a:rPr lang="pt-BR" sz="3200" b="0" i="0" dirty="0">
                <a:solidFill>
                  <a:srgbClr val="040C28"/>
                </a:solidFill>
                <a:effectLst/>
                <a:latin typeface="Google Sans"/>
              </a:rPr>
              <a:t>CC(=O)OC1=CC=CC=C1C(=O)O</a:t>
            </a:r>
            <a:endParaRPr lang="LID4096" sz="3200" dirty="0"/>
          </a:p>
        </p:txBody>
      </p:sp>
    </p:spTree>
    <p:extLst>
      <p:ext uri="{BB962C8B-B14F-4D97-AF65-F5344CB8AC3E}">
        <p14:creationId xmlns:p14="http://schemas.microsoft.com/office/powerpoint/2010/main" val="34319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1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pic>
        <p:nvPicPr>
          <p:cNvPr id="3" name="Picture 2">
            <a:extLst>
              <a:ext uri="{FF2B5EF4-FFF2-40B4-BE49-F238E27FC236}">
                <a16:creationId xmlns:a16="http://schemas.microsoft.com/office/drawing/2014/main" id="{73A3A76D-DDE5-1A85-A2D5-58FAC9CE031F}"/>
              </a:ext>
            </a:extLst>
          </p:cNvPr>
          <p:cNvPicPr>
            <a:picLocks noChangeAspect="1"/>
          </p:cNvPicPr>
          <p:nvPr/>
        </p:nvPicPr>
        <p:blipFill>
          <a:blip r:embed="rId3"/>
          <a:stretch>
            <a:fillRect/>
          </a:stretch>
        </p:blipFill>
        <p:spPr>
          <a:xfrm>
            <a:off x="3173427" y="1555216"/>
            <a:ext cx="4935403" cy="4707799"/>
          </a:xfrm>
          <a:prstGeom prst="rect">
            <a:avLst/>
          </a:prstGeom>
        </p:spPr>
      </p:pic>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fr-FR" sz="1200" b="0" i="0" dirty="0">
                <a:solidFill>
                  <a:srgbClr val="222222"/>
                </a:solidFill>
                <a:effectLst/>
              </a:rPr>
              <a:t>Gómez-</a:t>
            </a:r>
            <a:r>
              <a:rPr lang="fr-FR" sz="1200" b="0" i="0" dirty="0" err="1">
                <a:solidFill>
                  <a:srgbClr val="222222"/>
                </a:solidFill>
                <a:effectLst/>
              </a:rPr>
              <a:t>Bombarelli</a:t>
            </a:r>
            <a:r>
              <a:rPr lang="fr-FR" sz="1200" b="0" i="0" dirty="0">
                <a:solidFill>
                  <a:srgbClr val="222222"/>
                </a:solidFill>
                <a:effectLst/>
              </a:rPr>
              <a:t> et al. ACS Central Science (2019) </a:t>
            </a: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536119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iffusion_animation_InsulinR_binder">
            <a:hlinkClick r:id="" action="ppaction://media"/>
            <a:extLst>
              <a:ext uri="{FF2B5EF4-FFF2-40B4-BE49-F238E27FC236}">
                <a16:creationId xmlns:a16="http://schemas.microsoft.com/office/drawing/2014/main" id="{DD0F48AC-0A65-0E1E-C0DE-4FA516A7C9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97802" y="1713840"/>
            <a:ext cx="7195553" cy="4047567"/>
          </a:xfrm>
          <a:prstGeom prst="rect">
            <a:avLst/>
          </a:prstGeom>
        </p:spPr>
      </p:pic>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461665"/>
          </a:xfrm>
          <a:prstGeom prst="rect">
            <a:avLst/>
          </a:prstGeom>
          <a:noFill/>
        </p:spPr>
        <p:txBody>
          <a:bodyPr wrap="square">
            <a:spAutoFit/>
          </a:bodyPr>
          <a:lstStyle/>
          <a:p>
            <a:pPr algn="r"/>
            <a:r>
              <a:rPr lang="en-GB" sz="1200" dirty="0">
                <a:solidFill>
                  <a:schemeClr val="tx1">
                    <a:lumMod val="50000"/>
                    <a:lumOff val="50000"/>
                  </a:schemeClr>
                </a:solidFill>
              </a:rPr>
              <a:t>Source: </a:t>
            </a:r>
            <a:r>
              <a:rPr lang="nl-BE" sz="1200" dirty="0"/>
              <a:t>https://www.bakerlab.org/2023/03/30/rf-diffusion-now-free-and-open-source/</a:t>
            </a:r>
          </a:p>
          <a:p>
            <a:pPr algn="r"/>
            <a:endParaRPr lang="fr-FR" sz="1200" b="0" i="0" dirty="0">
              <a:solidFill>
                <a:srgbClr val="222222"/>
              </a:solidFill>
              <a:effectLst/>
            </a:endParaRP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737A653C-DC01-20F4-BF3F-DFEE8B278C9B}"/>
              </a:ext>
            </a:extLst>
          </p:cNvPr>
          <p:cNvSpPr txBox="1"/>
          <p:nvPr/>
        </p:nvSpPr>
        <p:spPr>
          <a:xfrm>
            <a:off x="241300" y="1986566"/>
            <a:ext cx="4647001" cy="707886"/>
          </a:xfrm>
          <a:prstGeom prst="rect">
            <a:avLst/>
          </a:prstGeom>
          <a:noFill/>
        </p:spPr>
        <p:txBody>
          <a:bodyPr wrap="square">
            <a:spAutoFit/>
          </a:bodyPr>
          <a:lstStyle/>
          <a:p>
            <a:r>
              <a:rPr lang="en-GB" sz="2000" dirty="0"/>
              <a:t>Here a diffusion model generates a novel protein that binds to the insulin receptor.</a:t>
            </a:r>
          </a:p>
        </p:txBody>
      </p:sp>
    </p:spTree>
    <p:extLst>
      <p:ext uri="{BB962C8B-B14F-4D97-AF65-F5344CB8AC3E}">
        <p14:creationId xmlns:p14="http://schemas.microsoft.com/office/powerpoint/2010/main" val="147062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specifications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F7F3F4-5F79-D1E2-0FCF-9887BAFFA374}"/>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https://github.com/sdgroeve/Machine_Learning_course_UGent_D012554_2024</a:t>
            </a:r>
          </a:p>
        </p:txBody>
      </p:sp>
      <p:pic>
        <p:nvPicPr>
          <p:cNvPr id="1026" name="Picture 2" descr="GitHub Logo and symbol, meaning, history, PNG, brand">
            <a:extLst>
              <a:ext uri="{FF2B5EF4-FFF2-40B4-BE49-F238E27FC236}">
                <a16:creationId xmlns:a16="http://schemas.microsoft.com/office/drawing/2014/main" id="{A4C17577-91AF-B5C0-AA62-7DE135ADF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05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Drug Discovery and Development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229970" cy="1292662"/>
          </a:xfrm>
          <a:prstGeom prst="rect">
            <a:avLst/>
          </a:prstGeom>
          <a:noFill/>
        </p:spPr>
        <p:txBody>
          <a:bodyPr wrap="square" rtlCol="0">
            <a:spAutoFit/>
          </a:bodyPr>
          <a:lstStyle/>
          <a:p>
            <a:r>
              <a:rPr lang="en-GB" sz="2000" dirty="0"/>
              <a:t>Machine learning algorithms can </a:t>
            </a:r>
            <a:r>
              <a:rPr lang="en-GB" sz="2000" b="1" dirty="0"/>
              <a:t>analyse vast chemical and biological data </a:t>
            </a:r>
            <a:r>
              <a:rPr lang="en-GB" sz="2000" dirty="0"/>
              <a:t>to identify potential drug candidates. </a:t>
            </a:r>
          </a:p>
          <a:p>
            <a:endParaRPr lang="en-GB" sz="2000" dirty="0"/>
          </a:p>
          <a:p>
            <a:endParaRPr lang="LID4096" dirty="0"/>
          </a:p>
        </p:txBody>
      </p:sp>
      <p:sp>
        <p:nvSpPr>
          <p:cNvPr id="9" name="TextBox 8">
            <a:extLst>
              <a:ext uri="{FF2B5EF4-FFF2-40B4-BE49-F238E27FC236}">
                <a16:creationId xmlns:a16="http://schemas.microsoft.com/office/drawing/2014/main" id="{6014ACD0-D465-3F82-1856-072B982E0F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nl-BE" sz="1200" dirty="0"/>
              <a:t>https://www.bakerlab.org/2023/03/30/rf-diffusion-now-free-and-open-source/</a:t>
            </a:r>
          </a:p>
        </p:txBody>
      </p:sp>
      <p:sp>
        <p:nvSpPr>
          <p:cNvPr id="11" name="Rectangle 10">
            <a:extLst>
              <a:ext uri="{FF2B5EF4-FFF2-40B4-BE49-F238E27FC236}">
                <a16:creationId xmlns:a16="http://schemas.microsoft.com/office/drawing/2014/main" id="{595FBF76-8C25-5DF1-395C-D294B6CF1867}"/>
              </a:ext>
            </a:extLst>
          </p:cNvPr>
          <p:cNvSpPr/>
          <p:nvPr/>
        </p:nvSpPr>
        <p:spPr>
          <a:xfrm>
            <a:off x="3128513" y="1555216"/>
            <a:ext cx="207034" cy="95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737A653C-DC01-20F4-BF3F-DFEE8B278C9B}"/>
              </a:ext>
            </a:extLst>
          </p:cNvPr>
          <p:cNvSpPr txBox="1"/>
          <p:nvPr/>
        </p:nvSpPr>
        <p:spPr>
          <a:xfrm>
            <a:off x="241300" y="1986566"/>
            <a:ext cx="4647001" cy="707886"/>
          </a:xfrm>
          <a:prstGeom prst="rect">
            <a:avLst/>
          </a:prstGeom>
          <a:noFill/>
        </p:spPr>
        <p:txBody>
          <a:bodyPr wrap="square">
            <a:spAutoFit/>
          </a:bodyPr>
          <a:lstStyle/>
          <a:p>
            <a:r>
              <a:rPr lang="en-GB" sz="2000" dirty="0"/>
              <a:t>Here a diffusion model generates a novel protein that binds to the insulin receptor.</a:t>
            </a:r>
          </a:p>
        </p:txBody>
      </p:sp>
      <p:sp>
        <p:nvSpPr>
          <p:cNvPr id="14" name="TextBox 13">
            <a:extLst>
              <a:ext uri="{FF2B5EF4-FFF2-40B4-BE49-F238E27FC236}">
                <a16:creationId xmlns:a16="http://schemas.microsoft.com/office/drawing/2014/main" id="{BA61AACB-EF52-1DA4-8BD6-2B3770E03FFD}"/>
              </a:ext>
            </a:extLst>
          </p:cNvPr>
          <p:cNvSpPr txBox="1"/>
          <p:nvPr/>
        </p:nvSpPr>
        <p:spPr>
          <a:xfrm>
            <a:off x="241300" y="3070824"/>
            <a:ext cx="6096000" cy="369332"/>
          </a:xfrm>
          <a:prstGeom prst="rect">
            <a:avLst/>
          </a:prstGeom>
          <a:noFill/>
        </p:spPr>
        <p:txBody>
          <a:bodyPr wrap="square">
            <a:spAutoFit/>
          </a:bodyPr>
          <a:lstStyle/>
          <a:p>
            <a:r>
              <a:rPr lang="LID4096" dirty="0"/>
              <a:t>https://github.com/RosettaCommons/RFdiffusion</a:t>
            </a:r>
          </a:p>
        </p:txBody>
      </p:sp>
      <p:pic>
        <p:nvPicPr>
          <p:cNvPr id="16" name="Picture 15">
            <a:extLst>
              <a:ext uri="{FF2B5EF4-FFF2-40B4-BE49-F238E27FC236}">
                <a16:creationId xmlns:a16="http://schemas.microsoft.com/office/drawing/2014/main" id="{25E5C3A2-F74E-4BEE-0891-42751DB2620B}"/>
              </a:ext>
            </a:extLst>
          </p:cNvPr>
          <p:cNvPicPr>
            <a:picLocks noChangeAspect="1"/>
          </p:cNvPicPr>
          <p:nvPr/>
        </p:nvPicPr>
        <p:blipFill>
          <a:blip r:embed="rId3"/>
          <a:stretch>
            <a:fillRect/>
          </a:stretch>
        </p:blipFill>
        <p:spPr>
          <a:xfrm>
            <a:off x="2080077" y="3698565"/>
            <a:ext cx="969445" cy="1272396"/>
          </a:xfrm>
          <a:prstGeom prst="rect">
            <a:avLst/>
          </a:prstGeom>
        </p:spPr>
      </p:pic>
      <p:pic>
        <p:nvPicPr>
          <p:cNvPr id="18" name="Picture 17">
            <a:extLst>
              <a:ext uri="{FF2B5EF4-FFF2-40B4-BE49-F238E27FC236}">
                <a16:creationId xmlns:a16="http://schemas.microsoft.com/office/drawing/2014/main" id="{B6741253-6B99-156C-3974-F808B94893AB}"/>
              </a:ext>
            </a:extLst>
          </p:cNvPr>
          <p:cNvPicPr>
            <a:picLocks noChangeAspect="1"/>
          </p:cNvPicPr>
          <p:nvPr/>
        </p:nvPicPr>
        <p:blipFill>
          <a:blip r:embed="rId4"/>
          <a:stretch>
            <a:fillRect/>
          </a:stretch>
        </p:blipFill>
        <p:spPr>
          <a:xfrm>
            <a:off x="5356286" y="1956646"/>
            <a:ext cx="5948406" cy="4214843"/>
          </a:xfrm>
          <a:prstGeom prst="rect">
            <a:avLst/>
          </a:prstGeom>
        </p:spPr>
      </p:pic>
      <p:pic>
        <p:nvPicPr>
          <p:cNvPr id="20" name="Picture 19">
            <a:extLst>
              <a:ext uri="{FF2B5EF4-FFF2-40B4-BE49-F238E27FC236}">
                <a16:creationId xmlns:a16="http://schemas.microsoft.com/office/drawing/2014/main" id="{381EF876-2BA8-DB4C-64E5-13697841078E}"/>
              </a:ext>
            </a:extLst>
          </p:cNvPr>
          <p:cNvPicPr>
            <a:picLocks noChangeAspect="1"/>
          </p:cNvPicPr>
          <p:nvPr/>
        </p:nvPicPr>
        <p:blipFill>
          <a:blip r:embed="rId5"/>
          <a:stretch>
            <a:fillRect/>
          </a:stretch>
        </p:blipFill>
        <p:spPr>
          <a:xfrm>
            <a:off x="8555922" y="1548120"/>
            <a:ext cx="2657494" cy="419103"/>
          </a:xfrm>
          <a:prstGeom prst="rect">
            <a:avLst/>
          </a:prstGeom>
        </p:spPr>
      </p:pic>
    </p:spTree>
    <p:extLst>
      <p:ext uri="{BB962C8B-B14F-4D97-AF65-F5344CB8AC3E}">
        <p14:creationId xmlns:p14="http://schemas.microsoft.com/office/powerpoint/2010/main" val="278046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Genomics, Transcriptomics, Proteomics, … , -omics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0" y="1075426"/>
            <a:ext cx="11082307" cy="2215991"/>
          </a:xfrm>
          <a:prstGeom prst="rect">
            <a:avLst/>
          </a:prstGeom>
          <a:noFill/>
        </p:spPr>
        <p:txBody>
          <a:bodyPr wrap="square" rtlCol="0">
            <a:spAutoFit/>
          </a:bodyPr>
          <a:lstStyle/>
          <a:p>
            <a:r>
              <a:rPr lang="en-GB" sz="2000" dirty="0"/>
              <a:t>Machine learning models are important for the analysis of omics data generated by </a:t>
            </a:r>
            <a:r>
              <a:rPr lang="nl-BE" sz="2000" i="0" dirty="0" err="1">
                <a:solidFill>
                  <a:srgbClr val="0D0D0D"/>
                </a:solidFill>
                <a:effectLst/>
                <a:latin typeface="Söhne"/>
              </a:rPr>
              <a:t>Genomics</a:t>
            </a:r>
            <a:r>
              <a:rPr lang="nl-BE" sz="2000" i="0" dirty="0">
                <a:solidFill>
                  <a:srgbClr val="0D0D0D"/>
                </a:solidFill>
                <a:effectLst/>
                <a:latin typeface="Söhne"/>
              </a:rPr>
              <a:t>, </a:t>
            </a:r>
            <a:r>
              <a:rPr lang="nl-BE" sz="2000" i="0" dirty="0" err="1">
                <a:solidFill>
                  <a:srgbClr val="0D0D0D"/>
                </a:solidFill>
                <a:effectLst/>
                <a:latin typeface="Söhne"/>
              </a:rPr>
              <a:t>Proteomics</a:t>
            </a:r>
            <a:r>
              <a:rPr lang="nl-BE" sz="2000" i="0" dirty="0">
                <a:solidFill>
                  <a:srgbClr val="0D0D0D"/>
                </a:solidFill>
                <a:effectLst/>
                <a:latin typeface="Söhne"/>
              </a:rPr>
              <a:t>, </a:t>
            </a:r>
            <a:r>
              <a:rPr lang="nl-BE" sz="2000" i="0" dirty="0" err="1">
                <a:solidFill>
                  <a:srgbClr val="0D0D0D"/>
                </a:solidFill>
                <a:effectLst/>
                <a:latin typeface="Söhne"/>
              </a:rPr>
              <a:t>Transcriptomics</a:t>
            </a:r>
            <a:r>
              <a:rPr lang="nl-BE" sz="2000" i="0" dirty="0">
                <a:solidFill>
                  <a:srgbClr val="0D0D0D"/>
                </a:solidFill>
                <a:effectLst/>
                <a:latin typeface="Söhne"/>
              </a:rPr>
              <a:t>, </a:t>
            </a:r>
            <a:r>
              <a:rPr lang="nl-BE" sz="2000" i="0" dirty="0" err="1">
                <a:solidFill>
                  <a:srgbClr val="0D0D0D"/>
                </a:solidFill>
                <a:effectLst/>
                <a:latin typeface="Söhne"/>
              </a:rPr>
              <a:t>Metabolomics</a:t>
            </a:r>
            <a:r>
              <a:rPr lang="nl-BE" sz="2000" i="0" dirty="0">
                <a:solidFill>
                  <a:srgbClr val="0D0D0D"/>
                </a:solidFill>
                <a:effectLst/>
                <a:latin typeface="Söhne"/>
              </a:rPr>
              <a:t>, </a:t>
            </a:r>
            <a:r>
              <a:rPr lang="nl-BE" sz="2000" i="0" dirty="0" err="1">
                <a:solidFill>
                  <a:srgbClr val="0D0D0D"/>
                </a:solidFill>
                <a:effectLst/>
                <a:latin typeface="Söhne"/>
              </a:rPr>
              <a:t>Epigenomics</a:t>
            </a:r>
            <a:r>
              <a:rPr lang="nl-BE" sz="2000" i="0" dirty="0">
                <a:solidFill>
                  <a:srgbClr val="0D0D0D"/>
                </a:solidFill>
                <a:effectLst/>
                <a:latin typeface="Söhne"/>
              </a:rPr>
              <a:t>, </a:t>
            </a:r>
            <a:r>
              <a:rPr lang="nl-BE" sz="2000" i="0" dirty="0" err="1">
                <a:solidFill>
                  <a:srgbClr val="0D0D0D"/>
                </a:solidFill>
                <a:effectLst/>
                <a:latin typeface="Söhne"/>
              </a:rPr>
              <a:t>Pharmacogenomics</a:t>
            </a:r>
            <a:r>
              <a:rPr lang="nl-BE" sz="2000" i="0" dirty="0">
                <a:solidFill>
                  <a:srgbClr val="0D0D0D"/>
                </a:solidFill>
                <a:effectLst/>
                <a:latin typeface="Söhne"/>
              </a:rPr>
              <a:t>, </a:t>
            </a:r>
            <a:r>
              <a:rPr lang="nl-BE" sz="2000" i="0" dirty="0" err="1">
                <a:solidFill>
                  <a:srgbClr val="0D0D0D"/>
                </a:solidFill>
                <a:effectLst/>
                <a:latin typeface="Söhne"/>
              </a:rPr>
              <a:t>Microbiomics</a:t>
            </a:r>
            <a:r>
              <a:rPr lang="nl-BE" sz="2000" i="0" dirty="0">
                <a:solidFill>
                  <a:srgbClr val="0D0D0D"/>
                </a:solidFill>
                <a:effectLst/>
                <a:latin typeface="Söhne"/>
              </a:rPr>
              <a:t>, </a:t>
            </a:r>
            <a:r>
              <a:rPr lang="nl-BE" sz="2000" i="0" dirty="0" err="1">
                <a:solidFill>
                  <a:srgbClr val="0D0D0D"/>
                </a:solidFill>
                <a:effectLst/>
                <a:latin typeface="Söhne"/>
              </a:rPr>
              <a:t>Lipidomics</a:t>
            </a:r>
            <a:r>
              <a:rPr lang="nl-BE" sz="2000" dirty="0">
                <a:solidFill>
                  <a:srgbClr val="0D0D0D"/>
                </a:solidFill>
                <a:latin typeface="Söhne"/>
              </a:rPr>
              <a:t> </a:t>
            </a:r>
            <a:r>
              <a:rPr lang="nl-BE" sz="2000" dirty="0" err="1">
                <a:solidFill>
                  <a:srgbClr val="0D0D0D"/>
                </a:solidFill>
                <a:latin typeface="Söhne"/>
              </a:rPr>
              <a:t>and</a:t>
            </a:r>
            <a:r>
              <a:rPr lang="nl-BE" sz="2000" i="0" dirty="0">
                <a:solidFill>
                  <a:srgbClr val="0D0D0D"/>
                </a:solidFill>
                <a:effectLst/>
                <a:latin typeface="Söhne"/>
              </a:rPr>
              <a:t> </a:t>
            </a:r>
            <a:r>
              <a:rPr lang="nl-BE" sz="2000" i="0" dirty="0" err="1">
                <a:solidFill>
                  <a:srgbClr val="0D0D0D"/>
                </a:solidFill>
                <a:effectLst/>
                <a:latin typeface="Söhne"/>
              </a:rPr>
              <a:t>Glycomics</a:t>
            </a:r>
            <a:r>
              <a:rPr lang="en-GB" sz="2000" dirty="0"/>
              <a:t> to </a:t>
            </a:r>
            <a:r>
              <a:rPr lang="en-GB" sz="2000" b="1" dirty="0"/>
              <a:t>understand</a:t>
            </a:r>
            <a:r>
              <a:rPr lang="en-GB" sz="2000" dirty="0"/>
              <a:t> variations and their </a:t>
            </a:r>
            <a:r>
              <a:rPr lang="en-GB" sz="2000" b="1" dirty="0"/>
              <a:t>association</a:t>
            </a:r>
            <a:r>
              <a:rPr lang="en-GB" sz="2000" dirty="0"/>
              <a:t> with diseases. </a:t>
            </a:r>
          </a:p>
          <a:p>
            <a:endParaRPr lang="en-GB" sz="2000" dirty="0"/>
          </a:p>
          <a:p>
            <a:r>
              <a:rPr lang="en-GB" sz="2000" dirty="0"/>
              <a:t>They can </a:t>
            </a:r>
            <a:r>
              <a:rPr lang="en-GB" sz="2000" b="1" dirty="0"/>
              <a:t>classify patients </a:t>
            </a:r>
            <a:r>
              <a:rPr lang="en-GB" sz="2000" dirty="0"/>
              <a:t>based on biomedical (bio)markers, helping in the identification of molecular diseases and the development of therapies.</a:t>
            </a:r>
          </a:p>
          <a:p>
            <a:endParaRPr lang="LID4096" dirty="0"/>
          </a:p>
        </p:txBody>
      </p:sp>
    </p:spTree>
    <p:extLst>
      <p:ext uri="{BB962C8B-B14F-4D97-AF65-F5344CB8AC3E}">
        <p14:creationId xmlns:p14="http://schemas.microsoft.com/office/powerpoint/2010/main" val="418374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Genomics, Transcriptomics, Proteomics, … , -omics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0" y="1075426"/>
            <a:ext cx="11082307" cy="984885"/>
          </a:xfrm>
          <a:prstGeom prst="rect">
            <a:avLst/>
          </a:prstGeom>
          <a:noFill/>
        </p:spPr>
        <p:txBody>
          <a:bodyPr wrap="square" rtlCol="0">
            <a:spAutoFit/>
          </a:bodyPr>
          <a:lstStyle/>
          <a:p>
            <a:r>
              <a:rPr lang="en-GB" sz="2000" dirty="0"/>
              <a:t>They can </a:t>
            </a:r>
            <a:r>
              <a:rPr lang="en-GB" sz="2000" b="1" dirty="0"/>
              <a:t>classify patients </a:t>
            </a:r>
            <a:r>
              <a:rPr lang="en-GB" sz="2000" dirty="0"/>
              <a:t>based on biomedical (bio)markers, helping in the identification of molecular diseases and the development of therapies.</a:t>
            </a:r>
          </a:p>
          <a:p>
            <a:endParaRPr lang="LID4096" dirty="0"/>
          </a:p>
        </p:txBody>
      </p:sp>
      <p:pic>
        <p:nvPicPr>
          <p:cNvPr id="9218" name="Picture 2" descr="Fig. 1">
            <a:extLst>
              <a:ext uri="{FF2B5EF4-FFF2-40B4-BE49-F238E27FC236}">
                <a16:creationId xmlns:a16="http://schemas.microsoft.com/office/drawing/2014/main" id="{78F60239-D40D-9B55-AE53-CB0AE0B28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12" y="2362641"/>
            <a:ext cx="11231592" cy="3360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6E0B8C-7B2C-206D-E23F-946157B6ABB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a:t>
            </a:r>
            <a:r>
              <a:rPr lang="en-GB" sz="1200" b="0" i="0" dirty="0">
                <a:solidFill>
                  <a:srgbClr val="333333"/>
                </a:solidFill>
                <a:effectLst/>
                <a:latin typeface="-apple-system"/>
              </a:rPr>
              <a:t>Wang, XW. </a:t>
            </a:r>
            <a:r>
              <a:rPr lang="en-GB" sz="1200" b="0" i="1" dirty="0">
                <a:solidFill>
                  <a:srgbClr val="333333"/>
                </a:solidFill>
                <a:effectLst/>
                <a:latin typeface="-apple-system"/>
              </a:rPr>
              <a:t>et al.</a:t>
            </a:r>
            <a:r>
              <a:rPr lang="en-GB" sz="1200" b="0" i="0" dirty="0">
                <a:solidFill>
                  <a:srgbClr val="333333"/>
                </a:solidFill>
                <a:effectLst/>
                <a:latin typeface="-apple-system"/>
              </a:rPr>
              <a:t> Benchmarking omics-based prediction of asthma development in children. </a:t>
            </a:r>
            <a:r>
              <a:rPr lang="en-GB" sz="1200" b="0" i="1" dirty="0">
                <a:solidFill>
                  <a:srgbClr val="333333"/>
                </a:solidFill>
                <a:effectLst/>
                <a:latin typeface="-apple-system"/>
              </a:rPr>
              <a:t>Respir Res</a:t>
            </a:r>
            <a:endParaRPr lang="nl-BE" sz="1200" dirty="0"/>
          </a:p>
        </p:txBody>
      </p:sp>
    </p:spTree>
    <p:extLst>
      <p:ext uri="{BB962C8B-B14F-4D97-AF65-F5344CB8AC3E}">
        <p14:creationId xmlns:p14="http://schemas.microsoft.com/office/powerpoint/2010/main" val="149692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Wearable Health Monitoring</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0627982" cy="1323439"/>
          </a:xfrm>
          <a:prstGeom prst="rect">
            <a:avLst/>
          </a:prstGeom>
          <a:noFill/>
        </p:spPr>
        <p:txBody>
          <a:bodyPr wrap="square" rtlCol="0">
            <a:spAutoFit/>
          </a:bodyPr>
          <a:lstStyle/>
          <a:p>
            <a:r>
              <a:rPr lang="en-GB" sz="2000" dirty="0"/>
              <a:t>Machine learning algorithms analyse data from wearable devices to monitor health indicators in real-time, </a:t>
            </a:r>
            <a:r>
              <a:rPr lang="en-GB" sz="2000" b="1" dirty="0"/>
              <a:t>predict health events</a:t>
            </a:r>
            <a:r>
              <a:rPr lang="en-GB" sz="2000" dirty="0"/>
              <a:t>, and provide personalized health advice. </a:t>
            </a:r>
          </a:p>
          <a:p>
            <a:endParaRPr lang="en-GB" sz="2000" dirty="0"/>
          </a:p>
          <a:p>
            <a:r>
              <a:rPr lang="en-GB" sz="2000" dirty="0"/>
              <a:t>This is key for chronic disease management and </a:t>
            </a:r>
            <a:r>
              <a:rPr lang="en-GB" sz="2000" b="1" dirty="0"/>
              <a:t>preventive healthcare</a:t>
            </a:r>
            <a:r>
              <a:rPr lang="en-GB" sz="2000" dirty="0"/>
              <a:t>.</a:t>
            </a:r>
          </a:p>
        </p:txBody>
      </p:sp>
      <p:pic>
        <p:nvPicPr>
          <p:cNvPr id="10242" name="Picture 2" descr="Wearable Devices in Healthcare: Tech in Healthcare &amp; Smart Medical Devices  | CleverDev Software">
            <a:extLst>
              <a:ext uri="{FF2B5EF4-FFF2-40B4-BE49-F238E27FC236}">
                <a16:creationId xmlns:a16="http://schemas.microsoft.com/office/drawing/2014/main" id="{84E58C78-FB88-867F-5531-D15D554DB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813" y="2575243"/>
            <a:ext cx="7470475" cy="396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1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Mental Health Analysis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7413205" cy="4708981"/>
          </a:xfrm>
          <a:prstGeom prst="rect">
            <a:avLst/>
          </a:prstGeom>
          <a:noFill/>
        </p:spPr>
        <p:txBody>
          <a:bodyPr wrap="square" rtlCol="0">
            <a:spAutoFit/>
          </a:bodyPr>
          <a:lstStyle/>
          <a:p>
            <a:r>
              <a:rPr lang="en-GB" sz="2000" dirty="0"/>
              <a:t>Machine learning models </a:t>
            </a:r>
            <a:r>
              <a:rPr lang="en-GB" sz="2000" b="1" dirty="0"/>
              <a:t>analyse patterns </a:t>
            </a:r>
            <a:r>
              <a:rPr lang="en-GB" sz="2000" dirty="0"/>
              <a:t>in speech, typing speed, and social media usage to detect signs of mental health issues, such as depression or anxiety. </a:t>
            </a:r>
          </a:p>
          <a:p>
            <a:endParaRPr lang="en-GB" sz="2000" dirty="0"/>
          </a:p>
          <a:p>
            <a:r>
              <a:rPr lang="en-GB" sz="2000" dirty="0"/>
              <a:t>This aids in </a:t>
            </a:r>
            <a:r>
              <a:rPr lang="en-GB" sz="2000" b="1" dirty="0"/>
              <a:t>early detection </a:t>
            </a:r>
            <a:r>
              <a:rPr lang="en-GB" sz="2000" dirty="0"/>
              <a:t>and intervention.</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sz="2000" dirty="0"/>
              <a:t>Features in Table 2</a:t>
            </a:r>
          </a:p>
        </p:txBody>
      </p:sp>
      <p:pic>
        <p:nvPicPr>
          <p:cNvPr id="3" name="Picture 2" descr="A cartoon face with a smile&#10;&#10;Description automatically generated">
            <a:extLst>
              <a:ext uri="{FF2B5EF4-FFF2-40B4-BE49-F238E27FC236}">
                <a16:creationId xmlns:a16="http://schemas.microsoft.com/office/drawing/2014/main" id="{019E6F91-60A7-6A67-99A3-E3A8FF035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233" y="244342"/>
            <a:ext cx="2830088" cy="6124602"/>
          </a:xfrm>
          <a:prstGeom prst="rect">
            <a:avLst/>
          </a:prstGeom>
        </p:spPr>
      </p:pic>
      <p:pic>
        <p:nvPicPr>
          <p:cNvPr id="9" name="Picture 8">
            <a:extLst>
              <a:ext uri="{FF2B5EF4-FFF2-40B4-BE49-F238E27FC236}">
                <a16:creationId xmlns:a16="http://schemas.microsoft.com/office/drawing/2014/main" id="{759C6F7D-81F2-8BB1-2AD0-A7001B6B9F4C}"/>
              </a:ext>
            </a:extLst>
          </p:cNvPr>
          <p:cNvPicPr>
            <a:picLocks noChangeAspect="1"/>
          </p:cNvPicPr>
          <p:nvPr/>
        </p:nvPicPr>
        <p:blipFill>
          <a:blip r:embed="rId4"/>
          <a:stretch>
            <a:fillRect/>
          </a:stretch>
        </p:blipFill>
        <p:spPr>
          <a:xfrm>
            <a:off x="288292" y="3009478"/>
            <a:ext cx="7968578" cy="2096511"/>
          </a:xfrm>
          <a:prstGeom prst="rect">
            <a:avLst/>
          </a:prstGeom>
        </p:spPr>
      </p:pic>
    </p:spTree>
    <p:extLst>
      <p:ext uri="{BB962C8B-B14F-4D97-AF65-F5344CB8AC3E}">
        <p14:creationId xmlns:p14="http://schemas.microsoft.com/office/powerpoint/2010/main" val="3315024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Healthcare Operations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6665582" cy="3170099"/>
          </a:xfrm>
          <a:prstGeom prst="rect">
            <a:avLst/>
          </a:prstGeom>
          <a:noFill/>
        </p:spPr>
        <p:txBody>
          <a:bodyPr wrap="square" rtlCol="0">
            <a:spAutoFit/>
          </a:bodyPr>
          <a:lstStyle/>
          <a:p>
            <a:r>
              <a:rPr lang="en-GB" sz="2000" dirty="0"/>
              <a:t>Machine learning models are used to optimize hospital operations, such as</a:t>
            </a:r>
          </a:p>
          <a:p>
            <a:r>
              <a:rPr lang="en-GB" sz="2000" dirty="0"/>
              <a:t> </a:t>
            </a:r>
          </a:p>
          <a:p>
            <a:pPr marL="342900" indent="-342900">
              <a:buFontTx/>
              <a:buChar char="-"/>
            </a:pPr>
            <a:r>
              <a:rPr lang="en-GB" sz="2000" dirty="0"/>
              <a:t>predicting patient admission rates to manage hospital beds</a:t>
            </a:r>
          </a:p>
          <a:p>
            <a:pPr marL="342900" indent="-342900">
              <a:buFontTx/>
              <a:buChar char="-"/>
            </a:pPr>
            <a:endParaRPr lang="en-GB" sz="2000" dirty="0"/>
          </a:p>
          <a:p>
            <a:pPr marL="342900" indent="-342900">
              <a:buFontTx/>
              <a:buChar char="-"/>
            </a:pPr>
            <a:r>
              <a:rPr lang="en-GB" sz="2000" dirty="0"/>
              <a:t>scheduling surgeries and medical staff</a:t>
            </a:r>
          </a:p>
          <a:p>
            <a:pPr marL="342900" indent="-342900">
              <a:buFontTx/>
              <a:buChar char="-"/>
            </a:pPr>
            <a:endParaRPr lang="en-GB" sz="2000" dirty="0"/>
          </a:p>
          <a:p>
            <a:pPr marL="342900" indent="-342900">
              <a:buFontTx/>
              <a:buChar char="-"/>
            </a:pPr>
            <a:r>
              <a:rPr lang="en-GB" sz="2000" dirty="0"/>
              <a:t>reducing wait times for patients</a:t>
            </a:r>
          </a:p>
          <a:p>
            <a:pPr marL="342900" indent="-342900">
              <a:buFontTx/>
              <a:buChar char="-"/>
            </a:pPr>
            <a:endParaRPr lang="en-GB" sz="2000" dirty="0"/>
          </a:p>
          <a:p>
            <a:pPr marL="342900" indent="-342900">
              <a:buFontTx/>
              <a:buChar char="-"/>
            </a:pPr>
            <a:r>
              <a:rPr lang="en-GB" sz="2000" dirty="0"/>
              <a:t>…</a:t>
            </a:r>
            <a:endParaRPr lang="LID4096" dirty="0"/>
          </a:p>
        </p:txBody>
      </p:sp>
      <p:pic>
        <p:nvPicPr>
          <p:cNvPr id="3" name="Picture 2" descr="A sign with a doctor waiting room&#10;&#10;Description automatically generated">
            <a:extLst>
              <a:ext uri="{FF2B5EF4-FFF2-40B4-BE49-F238E27FC236}">
                <a16:creationId xmlns:a16="http://schemas.microsoft.com/office/drawing/2014/main" id="{A99D2A98-8421-A032-8FEB-FB3CB7016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6965" y="1519513"/>
            <a:ext cx="4548994" cy="4766724"/>
          </a:xfrm>
          <a:prstGeom prst="rect">
            <a:avLst/>
          </a:prstGeom>
          <a:ln>
            <a:noFill/>
          </a:ln>
          <a:effectLst>
            <a:softEdge rad="112500"/>
          </a:effectLst>
        </p:spPr>
      </p:pic>
    </p:spTree>
    <p:extLst>
      <p:ext uri="{BB962C8B-B14F-4D97-AF65-F5344CB8AC3E}">
        <p14:creationId xmlns:p14="http://schemas.microsoft.com/office/powerpoint/2010/main" val="183358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Why follow this course?</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4" descr="Fig. 1">
            <a:extLst>
              <a:ext uri="{FF2B5EF4-FFF2-40B4-BE49-F238E27FC236}">
                <a16:creationId xmlns:a16="http://schemas.microsoft.com/office/drawing/2014/main" id="{3B775A18-D872-C5DD-70C1-C673088C3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475" y="919178"/>
            <a:ext cx="8920323" cy="50196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30FE56-47F5-3925-4EB1-B2686C82EDA5}"/>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Meskó</a:t>
            </a:r>
            <a:r>
              <a:rPr lang="en-GB" sz="1200" dirty="0">
                <a:solidFill>
                  <a:schemeClr val="tx1">
                    <a:lumMod val="50000"/>
                    <a:lumOff val="50000"/>
                  </a:schemeClr>
                </a:solidFill>
              </a:rPr>
              <a:t>, B., </a:t>
            </a:r>
            <a:r>
              <a:rPr lang="en-GB" sz="1200" dirty="0" err="1">
                <a:solidFill>
                  <a:schemeClr val="tx1">
                    <a:lumMod val="50000"/>
                    <a:lumOff val="50000"/>
                  </a:schemeClr>
                </a:solidFill>
              </a:rPr>
              <a:t>Görög</a:t>
            </a:r>
            <a:r>
              <a:rPr lang="en-GB" sz="1200" dirty="0">
                <a:solidFill>
                  <a:schemeClr val="tx1">
                    <a:lumMod val="50000"/>
                    <a:lumOff val="50000"/>
                  </a:schemeClr>
                </a:solidFill>
              </a:rPr>
              <a:t>, M. A short guide for medical professionals in the era of artificial intelligence. </a:t>
            </a:r>
            <a:r>
              <a:rPr lang="en-GB" sz="1200" dirty="0" err="1">
                <a:solidFill>
                  <a:schemeClr val="tx1">
                    <a:lumMod val="50000"/>
                    <a:lumOff val="50000"/>
                  </a:schemeClr>
                </a:solidFill>
              </a:rPr>
              <a:t>npj</a:t>
            </a:r>
            <a:r>
              <a:rPr lang="en-GB" sz="1200" dirty="0">
                <a:solidFill>
                  <a:schemeClr val="tx1">
                    <a:lumMod val="50000"/>
                    <a:lumOff val="50000"/>
                  </a:schemeClr>
                </a:solidFill>
              </a:rPr>
              <a:t> Digit. Med. 3, 126 (2020) </a:t>
            </a:r>
            <a:endParaRPr lang="LID4096" sz="1200" dirty="0">
              <a:solidFill>
                <a:schemeClr val="tx1">
                  <a:lumMod val="50000"/>
                  <a:lumOff val="50000"/>
                </a:schemeClr>
              </a:solidFill>
            </a:endParaRPr>
          </a:p>
        </p:txBody>
      </p:sp>
    </p:spTree>
    <p:extLst>
      <p:ext uri="{BB962C8B-B14F-4D97-AF65-F5344CB8AC3E}">
        <p14:creationId xmlns:p14="http://schemas.microsoft.com/office/powerpoint/2010/main" val="1283438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a:t>
            </a:r>
            <a:endParaRPr lang="en-GB" sz="2800" dirty="0">
              <a:latin typeface="+mj-lt"/>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terminology</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evaluation: </a:t>
            </a:r>
            <a:r>
              <a:rPr lang="en-US" sz="2800" dirty="0" err="1">
                <a:latin typeface="+mj-lt"/>
                <a:ea typeface="Lato" panose="020B0604020202020204" pitchFamily="34" charset="0"/>
                <a:cs typeface="Helvetica" panose="020B0604020202020204" pitchFamily="34" charset="0"/>
              </a:rPr>
              <a:t>Jupyter</a:t>
            </a:r>
            <a:r>
              <a:rPr lang="en-US" sz="2800" dirty="0">
                <a:latin typeface="+mj-lt"/>
                <a:ea typeface="Lato" panose="020B0604020202020204" pitchFamily="34" charset="0"/>
                <a:cs typeface="Helvetica" panose="020B0604020202020204" pitchFamily="34" charset="0"/>
              </a:rPr>
              <a:t> notebook analysis (20%)</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8943A6-0F2F-32DD-226E-C6D83739D8D5}"/>
              </a:ext>
            </a:extLst>
          </p:cNvPr>
          <p:cNvPicPr>
            <a:picLocks noChangeAspect="1"/>
          </p:cNvPicPr>
          <p:nvPr/>
        </p:nvPicPr>
        <p:blipFill>
          <a:blip r:embed="rId3"/>
          <a:stretch>
            <a:fillRect/>
          </a:stretch>
        </p:blipFill>
        <p:spPr>
          <a:xfrm>
            <a:off x="883988" y="954832"/>
            <a:ext cx="10424024" cy="5187169"/>
          </a:xfrm>
          <a:prstGeom prst="rect">
            <a:avLst/>
          </a:prstGeom>
        </p:spPr>
      </p:pic>
    </p:spTree>
    <p:extLst>
      <p:ext uri="{BB962C8B-B14F-4D97-AF65-F5344CB8AC3E}">
        <p14:creationId xmlns:p14="http://schemas.microsoft.com/office/powerpoint/2010/main" val="225159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a feature</a:t>
            </a:r>
            <a:endParaRPr lang="en-GB" sz="2800" dirty="0">
              <a:latin typeface="+mj-lt"/>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the model</a:t>
            </a:r>
            <a:endParaRPr lang="en-GB" sz="2800" dirty="0">
              <a:latin typeface="+mj-lt"/>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the model</a:t>
            </a:r>
            <a:endParaRPr lang="en-GB" sz="2800" dirty="0">
              <a:latin typeface="+mj-lt"/>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2031325"/>
          </a:xfrm>
          <a:prstGeom prst="rect">
            <a:avLst/>
          </a:prstGeom>
          <a:noFill/>
        </p:spPr>
        <p:txBody>
          <a:bodyPr wrap="square" rtlCol="0">
            <a:spAutoFit/>
          </a:bodyPr>
          <a:lstStyle/>
          <a:p>
            <a:r>
              <a:rPr lang="en-GB" dirty="0">
                <a:latin typeface="Calibri" panose="020F0502020204030204" pitchFamily="34" charset="0"/>
              </a:rPr>
              <a:t>unseen external images</a:t>
            </a:r>
          </a:p>
          <a:p>
            <a:endParaRPr lang="en-GB" dirty="0">
              <a:latin typeface="Calibri" panose="020F0502020204030204" pitchFamily="34" charset="0"/>
            </a:endParaRPr>
          </a:p>
          <a:p>
            <a:r>
              <a:rPr lang="en-GB" dirty="0">
                <a:latin typeface="Calibri" panose="020F0502020204030204" pitchFamily="34" charset="0"/>
              </a:rPr>
              <a:t>generalization</a:t>
            </a:r>
          </a:p>
          <a:p>
            <a:endParaRPr lang="en-GB" dirty="0">
              <a:latin typeface="Calibri" panose="020F0502020204030204" pitchFamily="34" charset="0"/>
            </a:endParaRPr>
          </a:p>
          <a:p>
            <a:r>
              <a:rPr lang="en-GB" dirty="0" err="1">
                <a:latin typeface="Calibri" panose="020F0502020204030204" pitchFamily="34" charset="0"/>
              </a:rPr>
              <a:t>overfitting</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model complexity</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9F8B74B7-26E3-9CFA-124F-A6FABCC9F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47" y="863050"/>
            <a:ext cx="6796154" cy="5458807"/>
          </a:xfrm>
          <a:prstGeom prst="rect">
            <a:avLst/>
          </a:prstGeom>
        </p:spPr>
      </p:pic>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4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evaluation: CNN model building (15%)</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Examples of Fashion-MNIST dataset. | Download Scientific Diagram">
            <a:extLst>
              <a:ext uri="{FF2B5EF4-FFF2-40B4-BE49-F238E27FC236}">
                <a16:creationId xmlns:a16="http://schemas.microsoft.com/office/drawing/2014/main" id="{2D7A8686-685A-CBDB-245B-CF415816F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12" y="868391"/>
            <a:ext cx="5016843" cy="24198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IFAR-10 Dataset | Papers With Code">
            <a:extLst>
              <a:ext uri="{FF2B5EF4-FFF2-40B4-BE49-F238E27FC236}">
                <a16:creationId xmlns:a16="http://schemas.microsoft.com/office/drawing/2014/main" id="{ABEC8592-2C9D-E50D-66FD-054AAB94E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792" y="442350"/>
            <a:ext cx="4141500" cy="31973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3473AA-CD52-D354-6B16-AE857D494EFD}"/>
              </a:ext>
            </a:extLst>
          </p:cNvPr>
          <p:cNvPicPr>
            <a:picLocks noChangeAspect="1"/>
          </p:cNvPicPr>
          <p:nvPr/>
        </p:nvPicPr>
        <p:blipFill>
          <a:blip r:embed="rId5"/>
          <a:stretch>
            <a:fillRect/>
          </a:stretch>
        </p:blipFill>
        <p:spPr>
          <a:xfrm>
            <a:off x="66041" y="3429000"/>
            <a:ext cx="6561442" cy="2911747"/>
          </a:xfrm>
          <a:prstGeom prst="rect">
            <a:avLst/>
          </a:prstGeom>
        </p:spPr>
      </p:pic>
      <p:pic>
        <p:nvPicPr>
          <p:cNvPr id="2056" name="Picture 8">
            <a:extLst>
              <a:ext uri="{FF2B5EF4-FFF2-40B4-BE49-F238E27FC236}">
                <a16:creationId xmlns:a16="http://schemas.microsoft.com/office/drawing/2014/main" id="{28C75C2D-1AAB-5079-DD96-2EB396DD72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4012" y="3792020"/>
            <a:ext cx="6097378" cy="200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7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scikit-learn</a:t>
            </a:r>
            <a:endParaRPr lang="en-GB" sz="2800" dirty="0">
              <a:latin typeface="+mj-lt"/>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6760" y="1736486"/>
            <a:ext cx="5521960" cy="3970318"/>
          </a:xfrm>
          <a:prstGeom prst="rect">
            <a:avLst/>
          </a:prstGeom>
          <a:noFill/>
        </p:spPr>
        <p:txBody>
          <a:bodyPr wrap="square" rtlCol="0">
            <a:spAutoFit/>
          </a:bodyPr>
          <a:lstStyle/>
          <a:p>
            <a:r>
              <a:rPr lang="en-GB" dirty="0">
                <a:latin typeface="Calibri" panose="020F0502020204030204" pitchFamily="34" charset="0"/>
              </a:rPr>
              <a:t>make all features same scale</a:t>
            </a:r>
          </a:p>
          <a:p>
            <a:endParaRPr lang="en-GB" dirty="0">
              <a:latin typeface="Calibri" panose="020F0502020204030204" pitchFamily="34" charset="0"/>
            </a:endParaRPr>
          </a:p>
          <a:p>
            <a:r>
              <a:rPr lang="nl-NL" dirty="0"/>
              <a:t>Eccentricity [0,100], Solidity [-5,7]</a:t>
            </a:r>
          </a:p>
          <a:p>
            <a:endParaRPr lang="nl-NL" dirty="0">
              <a:latin typeface="Calibri" panose="020F0502020204030204" pitchFamily="34" charset="0"/>
            </a:endParaRPr>
          </a:p>
          <a:p>
            <a:r>
              <a:rPr lang="en-US" dirty="0"/>
              <a:t>weights all features equally in their representation</a:t>
            </a:r>
          </a:p>
          <a:p>
            <a:endParaRPr lang="en-US" dirty="0">
              <a:latin typeface="Calibri" panose="020F0502020204030204" pitchFamily="34" charset="0"/>
            </a:endParaRPr>
          </a:p>
          <a:p>
            <a:r>
              <a:rPr lang="nl-NL" b="1" dirty="0">
                <a:latin typeface="Calibri" panose="020F0502020204030204" pitchFamily="34" charset="0"/>
              </a:rPr>
              <a:t>standardization</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b="1" dirty="0"/>
              <a:t>min-max scaling</a:t>
            </a:r>
            <a:r>
              <a:rPr lang="nl-NL" dirty="0"/>
              <a:t>: </a:t>
            </a:r>
            <a:r>
              <a:rPr lang="en-US" dirty="0"/>
              <a:t>scale the features to a fixed range</a:t>
            </a:r>
            <a:r>
              <a:rPr lang="nl-NL" dirty="0"/>
              <a:t> </a:t>
            </a:r>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1717992" y="3928745"/>
            <a:ext cx="942975" cy="552450"/>
          </a:xfrm>
          <a:prstGeom prst="rect">
            <a:avLst/>
          </a:prstGeom>
        </p:spPr>
      </p:pic>
      <p:pic>
        <p:nvPicPr>
          <p:cNvPr id="5" name="Picture 4"/>
          <p:cNvPicPr>
            <a:picLocks noChangeAspect="1"/>
          </p:cNvPicPr>
          <p:nvPr/>
        </p:nvPicPr>
        <p:blipFill>
          <a:blip r:embed="rId3"/>
          <a:stretch>
            <a:fillRect/>
          </a:stretch>
        </p:blipFill>
        <p:spPr>
          <a:xfrm>
            <a:off x="2905760" y="4053205"/>
            <a:ext cx="914400" cy="381000"/>
          </a:xfrm>
          <a:prstGeom prst="rect">
            <a:avLst/>
          </a:prstGeom>
        </p:spPr>
      </p:pic>
      <p:pic>
        <p:nvPicPr>
          <p:cNvPr id="6" name="Picture 5"/>
          <p:cNvPicPr>
            <a:picLocks noChangeAspect="1"/>
          </p:cNvPicPr>
          <p:nvPr/>
        </p:nvPicPr>
        <p:blipFill>
          <a:blip r:embed="rId4"/>
          <a:stretch>
            <a:fillRect/>
          </a:stretch>
        </p:blipFill>
        <p:spPr>
          <a:xfrm>
            <a:off x="7214552" y="2222817"/>
            <a:ext cx="2466975" cy="847725"/>
          </a:xfrm>
          <a:prstGeom prst="rect">
            <a:avLst/>
          </a:prstGeom>
        </p:spPr>
      </p:pic>
      <p:pic>
        <p:nvPicPr>
          <p:cNvPr id="7" name="Picture 6"/>
          <p:cNvPicPr>
            <a:picLocks noChangeAspect="1"/>
          </p:cNvPicPr>
          <p:nvPr/>
        </p:nvPicPr>
        <p:blipFill>
          <a:blip r:embed="rId5"/>
          <a:stretch>
            <a:fillRect/>
          </a:stretch>
        </p:blipFill>
        <p:spPr>
          <a:xfrm>
            <a:off x="7239952" y="360553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 standardization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 min-max scaling</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evaluation: science poster (15%)</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Biomedical Engineering Students Present Posters at Annual ...">
            <a:extLst>
              <a:ext uri="{FF2B5EF4-FFF2-40B4-BE49-F238E27FC236}">
                <a16:creationId xmlns:a16="http://schemas.microsoft.com/office/drawing/2014/main" id="{2DD0FC58-E266-1054-8934-EF2522925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403" y="920654"/>
            <a:ext cx="7891193" cy="52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0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Functions Describe the World </a:t>
            </a:r>
            <a:r>
              <a:rPr lang="en-US" sz="2000" dirty="0">
                <a:latin typeface="+mj-lt"/>
                <a:ea typeface="Lato" panose="020B0604020202020204" pitchFamily="34" charset="0"/>
                <a:cs typeface="Helvetica" panose="020B0604020202020204" pitchFamily="34" charset="0"/>
              </a:rPr>
              <a:t>(prof. dr. Thomas Garrity)</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Function describe the world">
            <a:hlinkClick r:id="" action="ppaction://media"/>
            <a:extLst>
              <a:ext uri="{FF2B5EF4-FFF2-40B4-BE49-F238E27FC236}">
                <a16:creationId xmlns:a16="http://schemas.microsoft.com/office/drawing/2014/main" id="{F576E3E5-E168-4E31-9284-853C179E8E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8907" y="888430"/>
            <a:ext cx="9132288" cy="5425122"/>
          </a:xfrm>
          <a:prstGeom prst="rect">
            <a:avLst/>
          </a:prstGeom>
        </p:spPr>
      </p:pic>
    </p:spTree>
    <p:extLst>
      <p:ext uri="{BB962C8B-B14F-4D97-AF65-F5344CB8AC3E}">
        <p14:creationId xmlns:p14="http://schemas.microsoft.com/office/powerpoint/2010/main" val="23714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Disease Diagnosis and Prediction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1323439"/>
          </a:xfrm>
          <a:prstGeom prst="rect">
            <a:avLst/>
          </a:prstGeom>
          <a:noFill/>
        </p:spPr>
        <p:txBody>
          <a:bodyPr wrap="square" rtlCol="0">
            <a:spAutoFit/>
          </a:bodyPr>
          <a:lstStyle/>
          <a:p>
            <a:r>
              <a:rPr lang="en-GB" sz="2000" dirty="0"/>
              <a:t>Machine learning models are widely used for </a:t>
            </a:r>
            <a:r>
              <a:rPr lang="en-GB" sz="2000" b="1" dirty="0"/>
              <a:t>diagnosing diseases </a:t>
            </a:r>
            <a:r>
              <a:rPr lang="en-GB" sz="2000" dirty="0"/>
              <a:t>from medical imaging, such as detecting cancerous tumours in radiology scans (e.g., breast cancer detection in mammograms) or identifying diabetic retinopathy in eye images. </a:t>
            </a:r>
          </a:p>
          <a:p>
            <a:endParaRPr lang="en-GB" sz="2000" dirty="0"/>
          </a:p>
        </p:txBody>
      </p:sp>
      <p:pic>
        <p:nvPicPr>
          <p:cNvPr id="14" name="Picture 2" descr="Applied Sciences | Free Full-Text | COVID-19 Chest X-ray Classification and  Severity Assessment Using Convolutional and Transformer Neural Networks">
            <a:extLst>
              <a:ext uri="{FF2B5EF4-FFF2-40B4-BE49-F238E27FC236}">
                <a16:creationId xmlns:a16="http://schemas.microsoft.com/office/drawing/2014/main" id="{E486BEA8-6A09-855A-E0CA-F3349D4954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5259" y="1791318"/>
            <a:ext cx="5846793" cy="44134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402B2CE-4F53-BBBD-F0FB-DAD05E03FA81}"/>
              </a:ext>
            </a:extLst>
          </p:cNvPr>
          <p:cNvSpPr txBox="1"/>
          <p:nvPr/>
        </p:nvSpPr>
        <p:spPr>
          <a:xfrm>
            <a:off x="849929" y="6285160"/>
            <a:ext cx="11277599" cy="461665"/>
          </a:xfrm>
          <a:prstGeom prst="rect">
            <a:avLst/>
          </a:prstGeom>
          <a:noFill/>
        </p:spPr>
        <p:txBody>
          <a:bodyPr wrap="square">
            <a:spAutoFit/>
          </a:bodyPr>
          <a:lstStyle/>
          <a:p>
            <a:pPr algn="r"/>
            <a:r>
              <a:rPr lang="en-GB" sz="1200" dirty="0">
                <a:solidFill>
                  <a:schemeClr val="tx1">
                    <a:lumMod val="50000"/>
                    <a:lumOff val="50000"/>
                  </a:schemeClr>
                </a:solidFill>
              </a:rPr>
              <a:t>Source: Le Dinh, T, et al. COVID-19 Chest X-ray Classification and Severity Assessment Using Convolutional and Transformer Neural Networks. Appl. Sci. 2022</a:t>
            </a:r>
          </a:p>
          <a:p>
            <a:pPr algn="r"/>
            <a:endParaRPr lang="LID4096" sz="1200" dirty="0">
              <a:solidFill>
                <a:schemeClr val="tx1">
                  <a:lumMod val="50000"/>
                  <a:lumOff val="50000"/>
                </a:schemeClr>
              </a:solidFill>
            </a:endParaRPr>
          </a:p>
        </p:txBody>
      </p:sp>
    </p:spTree>
    <p:extLst>
      <p:ext uri="{BB962C8B-B14F-4D97-AF65-F5344CB8AC3E}">
        <p14:creationId xmlns:p14="http://schemas.microsoft.com/office/powerpoint/2010/main" val="2195702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Disease Diagnosis and Prediction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1323439"/>
          </a:xfrm>
          <a:prstGeom prst="rect">
            <a:avLst/>
          </a:prstGeom>
          <a:noFill/>
        </p:spPr>
        <p:txBody>
          <a:bodyPr wrap="square" rtlCol="0">
            <a:spAutoFit/>
          </a:bodyPr>
          <a:lstStyle/>
          <a:p>
            <a:r>
              <a:rPr lang="en-GB" sz="2000" dirty="0"/>
              <a:t>Machine learning models are widely used for </a:t>
            </a:r>
            <a:r>
              <a:rPr lang="en-GB" sz="2000" b="1" dirty="0"/>
              <a:t>diagnosing diseases </a:t>
            </a:r>
            <a:r>
              <a:rPr lang="en-GB" sz="2000" dirty="0"/>
              <a:t>from medical imaging (including video), such as detecting cancerous tumours in radiology scans (e.g., breast cancer detection in mammograms) or identifying diabetic retinopathy in eye images. </a:t>
            </a:r>
          </a:p>
          <a:p>
            <a:endParaRPr lang="en-GB" sz="2000" dirty="0"/>
          </a:p>
        </p:txBody>
      </p:sp>
      <p:pic>
        <p:nvPicPr>
          <p:cNvPr id="11" name="endoscopy">
            <a:hlinkClick r:id="" action="ppaction://media"/>
            <a:extLst>
              <a:ext uri="{FF2B5EF4-FFF2-40B4-BE49-F238E27FC236}">
                <a16:creationId xmlns:a16="http://schemas.microsoft.com/office/drawing/2014/main" id="{C0C5450F-7BA3-41A7-9B9D-EC3E8BBFB2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36447" y="2298045"/>
            <a:ext cx="7090120" cy="3988192"/>
          </a:xfrm>
          <a:prstGeom prst="rect">
            <a:avLst/>
          </a:prstGeom>
        </p:spPr>
      </p:pic>
      <p:sp>
        <p:nvSpPr>
          <p:cNvPr id="13" name="TextBox 12">
            <a:extLst>
              <a:ext uri="{FF2B5EF4-FFF2-40B4-BE49-F238E27FC236}">
                <a16:creationId xmlns:a16="http://schemas.microsoft.com/office/drawing/2014/main" id="{07870699-894A-D748-0229-8DAB23B54F15}"/>
              </a:ext>
            </a:extLst>
          </p:cNvPr>
          <p:cNvSpPr txBox="1"/>
          <p:nvPr/>
        </p:nvSpPr>
        <p:spPr>
          <a:xfrm>
            <a:off x="241301" y="2179809"/>
            <a:ext cx="4353703" cy="1938992"/>
          </a:xfrm>
          <a:prstGeom prst="rect">
            <a:avLst/>
          </a:prstGeom>
          <a:noFill/>
        </p:spPr>
        <p:txBody>
          <a:bodyPr wrap="square">
            <a:spAutoFit/>
          </a:bodyPr>
          <a:lstStyle/>
          <a:p>
            <a:r>
              <a:rPr lang="en-GB" sz="2000" dirty="0"/>
              <a:t>Another example is deep learning applied to gastroenterology for analysing endoscopic images to detect gastrointestinal anomalies, such as polyps, ulcers, and cancers, enhancing the accuracy of endoscopic diagnoses.</a:t>
            </a:r>
            <a:endParaRPr lang="LID4096" sz="2000" dirty="0"/>
          </a:p>
        </p:txBody>
      </p:sp>
    </p:spTree>
    <p:extLst>
      <p:ext uri="{BB962C8B-B14F-4D97-AF65-F5344CB8AC3E}">
        <p14:creationId xmlns:p14="http://schemas.microsoft.com/office/powerpoint/2010/main" val="321376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Applications: Disease Diagnosis and Prediction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1323439"/>
          </a:xfrm>
          <a:prstGeom prst="rect">
            <a:avLst/>
          </a:prstGeom>
          <a:noFill/>
        </p:spPr>
        <p:txBody>
          <a:bodyPr wrap="square" rtlCol="0">
            <a:spAutoFit/>
          </a:bodyPr>
          <a:lstStyle/>
          <a:p>
            <a:r>
              <a:rPr lang="en-GB" sz="2000" dirty="0"/>
              <a:t>Machine learning models are widely used for </a:t>
            </a:r>
            <a:r>
              <a:rPr lang="en-GB" sz="2000" b="1" dirty="0"/>
              <a:t>diagnosing diseases </a:t>
            </a:r>
            <a:r>
              <a:rPr lang="en-GB" sz="2000" dirty="0"/>
              <a:t>from medical imaging (including video), such as detecting cancerous tumours in radiology scans (e.g., breast cancer detection in mammograms) or identifying diabetic retinopathy in eye images. </a:t>
            </a:r>
          </a:p>
          <a:p>
            <a:endParaRPr lang="en-GB" sz="2000" dirty="0"/>
          </a:p>
        </p:txBody>
      </p:sp>
      <p:sp>
        <p:nvSpPr>
          <p:cNvPr id="13" name="TextBox 12">
            <a:extLst>
              <a:ext uri="{FF2B5EF4-FFF2-40B4-BE49-F238E27FC236}">
                <a16:creationId xmlns:a16="http://schemas.microsoft.com/office/drawing/2014/main" id="{07870699-894A-D748-0229-8DAB23B54F15}"/>
              </a:ext>
            </a:extLst>
          </p:cNvPr>
          <p:cNvSpPr txBox="1"/>
          <p:nvPr/>
        </p:nvSpPr>
        <p:spPr>
          <a:xfrm>
            <a:off x="241301" y="2179809"/>
            <a:ext cx="5538397" cy="1631216"/>
          </a:xfrm>
          <a:prstGeom prst="rect">
            <a:avLst/>
          </a:prstGeom>
          <a:noFill/>
        </p:spPr>
        <p:txBody>
          <a:bodyPr wrap="square">
            <a:spAutoFit/>
          </a:bodyPr>
          <a:lstStyle/>
          <a:p>
            <a:r>
              <a:rPr lang="en-GB" sz="2000" dirty="0"/>
              <a:t>Another example is machine learning </a:t>
            </a:r>
            <a:r>
              <a:rPr lang="en-GB" sz="2000" b="0" i="0" dirty="0">
                <a:solidFill>
                  <a:srgbClr val="0D0D0D"/>
                </a:solidFill>
                <a:effectLst/>
                <a:latin typeface="Söhne"/>
              </a:rPr>
              <a:t>applied to analyse time-lapse imaging data of embryo development, aiming to predict aneuploidy and select euploid embryos without the need for invasive biopsy procedures.</a:t>
            </a:r>
            <a:endParaRPr lang="LID4096" sz="2000" dirty="0"/>
          </a:p>
        </p:txBody>
      </p:sp>
      <p:pic>
        <p:nvPicPr>
          <p:cNvPr id="3074" name="Picture 2" descr="TLT">
            <a:extLst>
              <a:ext uri="{FF2B5EF4-FFF2-40B4-BE49-F238E27FC236}">
                <a16:creationId xmlns:a16="http://schemas.microsoft.com/office/drawing/2014/main" id="{BC938160-CBD9-6A58-1564-FD7660CD6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45" y="1897812"/>
            <a:ext cx="4234132" cy="42341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FDE62-E38A-1722-DCDE-44439569B029}"/>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Source: Focus on Reproduction</a:t>
            </a:r>
            <a:endParaRPr lang="LID4096" sz="1200" dirty="0">
              <a:solidFill>
                <a:schemeClr val="tx1">
                  <a:lumMod val="50000"/>
                  <a:lumOff val="50000"/>
                </a:schemeClr>
              </a:solidFill>
            </a:endParaRPr>
          </a:p>
        </p:txBody>
      </p:sp>
    </p:spTree>
    <p:extLst>
      <p:ext uri="{BB962C8B-B14F-4D97-AF65-F5344CB8AC3E}">
        <p14:creationId xmlns:p14="http://schemas.microsoft.com/office/powerpoint/2010/main" val="3150743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8147</TotalTime>
  <Words>2950</Words>
  <Application>Microsoft Office PowerPoint</Application>
  <PresentationFormat>Widescreen</PresentationFormat>
  <Paragraphs>289</Paragraphs>
  <Slides>44</Slides>
  <Notes>11</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-apple-system</vt:lpstr>
      <vt:lpstr>Arial</vt:lpstr>
      <vt:lpstr>Calibri</vt:lpstr>
      <vt:lpstr>Calibri Light</vt:lpstr>
      <vt:lpstr>Courier New</vt:lpstr>
      <vt:lpstr>Google Sans</vt:lpstr>
      <vt:lpstr>Harding</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296</cp:revision>
  <cp:lastPrinted>2018-04-26T08:25:03Z</cp:lastPrinted>
  <dcterms:created xsi:type="dcterms:W3CDTF">2015-03-23T10:00:54Z</dcterms:created>
  <dcterms:modified xsi:type="dcterms:W3CDTF">2024-04-15T14:58:06Z</dcterms:modified>
</cp:coreProperties>
</file>